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65" r:id="rId2"/>
    <p:sldId id="260" r:id="rId3"/>
    <p:sldId id="261" r:id="rId4"/>
    <p:sldId id="269" r:id="rId5"/>
    <p:sldId id="317" r:id="rId6"/>
    <p:sldId id="286" r:id="rId7"/>
    <p:sldId id="370" r:id="rId8"/>
    <p:sldId id="371" r:id="rId9"/>
    <p:sldId id="265" r:id="rId10"/>
    <p:sldId id="291" r:id="rId11"/>
    <p:sldId id="268" r:id="rId12"/>
    <p:sldId id="372" r:id="rId13"/>
    <p:sldId id="373" r:id="rId14"/>
    <p:sldId id="374" r:id="rId15"/>
    <p:sldId id="375" r:id="rId16"/>
    <p:sldId id="289" r:id="rId17"/>
    <p:sldId id="377" r:id="rId18"/>
    <p:sldId id="315" r:id="rId19"/>
    <p:sldId id="368" r:id="rId20"/>
    <p:sldId id="369" r:id="rId21"/>
  </p:sldIdLst>
  <p:sldSz cx="24384000" cy="13716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287"/>
    <a:srgbClr val="FAFAFA"/>
    <a:srgbClr val="21398F"/>
    <a:srgbClr val="373737"/>
    <a:srgbClr val="3C3C3C"/>
    <a:srgbClr val="828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87"/>
    <p:restoredTop sz="94677"/>
  </p:normalViewPr>
  <p:slideViewPr>
    <p:cSldViewPr snapToGrid="0" snapToObjects="1" showGuides="1">
      <p:cViewPr varScale="1">
        <p:scale>
          <a:sx n="35" d="100"/>
          <a:sy n="35" d="100"/>
        </p:scale>
        <p:origin x="668" y="10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5" name="Shape 595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8970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170708" y="0"/>
            <a:ext cx="13213292" cy="13090358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456581" y="2583870"/>
            <a:ext cx="9962159" cy="6135623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49279" y="2291753"/>
            <a:ext cx="5207001" cy="5207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938830" y="2291754"/>
            <a:ext cx="5207001" cy="5207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228380" y="2291753"/>
            <a:ext cx="5207001" cy="5207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7517930" y="2291753"/>
            <a:ext cx="5207001" cy="5207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84000" cy="6350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36579" y="-1"/>
            <a:ext cx="21085441" cy="7319407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xfrm>
            <a:off x="11879460" y="13081000"/>
            <a:ext cx="306190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30997" y="630998"/>
            <a:ext cx="23122005" cy="12450002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1" name="Shape 441"/>
          <p:cNvSpPr/>
          <p:nvPr/>
        </p:nvSpPr>
        <p:spPr>
          <a:xfrm>
            <a:off x="0" y="0"/>
            <a:ext cx="24384001" cy="8887884"/>
          </a:xfrm>
          <a:prstGeom prst="rect">
            <a:avLst/>
          </a:prstGeom>
          <a:solidFill>
            <a:srgbClr val="22232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49279" y="4911065"/>
            <a:ext cx="5096537" cy="5096537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975649" y="4911064"/>
            <a:ext cx="5096537" cy="5096537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302018" y="4911064"/>
            <a:ext cx="5096537" cy="5096537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7628394" y="4911064"/>
            <a:ext cx="5096537" cy="5096537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3435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649279" y="2291753"/>
            <a:ext cx="3175001" cy="3175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947113" y="2291754"/>
            <a:ext cx="3175001" cy="3175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244944" y="2291753"/>
            <a:ext cx="3175001" cy="3175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649279" y="5589883"/>
            <a:ext cx="3175001" cy="3175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947112" y="5589883"/>
            <a:ext cx="3175001" cy="3175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244944" y="5589882"/>
            <a:ext cx="3175001" cy="3175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244943" y="8888015"/>
            <a:ext cx="3175001" cy="3175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4947111" y="8888015"/>
            <a:ext cx="3175001" cy="3175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1649279" y="8888015"/>
            <a:ext cx="3175001" cy="3175001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332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36579" y="0"/>
            <a:ext cx="21085441" cy="1016606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-2" y="4754998"/>
            <a:ext cx="4876801" cy="4873754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876799" y="4754998"/>
            <a:ext cx="4876801" cy="4873754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753599" y="4754998"/>
            <a:ext cx="4876801" cy="4873754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399" y="4754998"/>
            <a:ext cx="4876801" cy="4873754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9507199" y="4754998"/>
            <a:ext cx="4876801" cy="4873754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654173" y="1612900"/>
            <a:ext cx="5207001" cy="5207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943725" y="1612900"/>
            <a:ext cx="5207001" cy="5207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2233274" y="6896100"/>
            <a:ext cx="5207001" cy="5207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517930" y="6896100"/>
            <a:ext cx="5207001" cy="5207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7517930" y="1612900"/>
            <a:ext cx="5207001" cy="5207000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-234487" y="7177384"/>
            <a:ext cx="10071630" cy="6374309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192000" y="2285999"/>
            <a:ext cx="5207000" cy="4837509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7517931" y="2286000"/>
            <a:ext cx="5207000" cy="4837509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2192000" y="7237016"/>
            <a:ext cx="5207000" cy="4837509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7517931" y="7237016"/>
            <a:ext cx="5207000" cy="4837509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copy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999381" y="2692398"/>
            <a:ext cx="13101572" cy="8331203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22210367" y="13208793"/>
            <a:ext cx="514564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600">
                <a:solidFill>
                  <a:srgbClr val="21398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fld id="{86CB4B4D-7CA3-9044-876B-883B54F8677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Shape 3"/>
          <p:cNvSpPr/>
          <p:nvPr/>
        </p:nvSpPr>
        <p:spPr>
          <a:xfrm>
            <a:off x="1649280" y="0"/>
            <a:ext cx="378553" cy="378553"/>
          </a:xfrm>
          <a:prstGeom prst="rect">
            <a:avLst/>
          </a:prstGeom>
          <a:solidFill>
            <a:srgbClr val="2139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solidFill>
                <a:srgbClr val="21398F"/>
              </a:solidFill>
            </a:endParaRPr>
          </a:p>
        </p:txBody>
      </p:sp>
      <p:sp>
        <p:nvSpPr>
          <p:cNvPr id="4" name="Shape 4"/>
          <p:cNvSpPr/>
          <p:nvPr/>
        </p:nvSpPr>
        <p:spPr>
          <a:xfrm>
            <a:off x="1573080" y="548859"/>
            <a:ext cx="398987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pPr>
            <a:r>
              <a:rPr lang="de-DE" sz="2400" dirty="0">
                <a:solidFill>
                  <a:srgbClr val="21398F"/>
                </a:solidFill>
                <a:latin typeface="San Francisco Display Heavy"/>
                <a:ea typeface="San Francisco Display Heavy"/>
                <a:cs typeface="San Francisco Display Heavy"/>
                <a:sym typeface="San Francisco Display Heavy"/>
              </a:rPr>
              <a:t>ZIPPEL</a:t>
            </a:r>
            <a:r>
              <a:rPr dirty="0">
                <a:solidFill>
                  <a:srgbClr val="373737"/>
                </a:solidFill>
              </a:rPr>
              <a:t> </a:t>
            </a:r>
            <a:r>
              <a:rPr lang="de-DE" dirty="0">
                <a:solidFill>
                  <a:srgbClr val="373737"/>
                </a:solidFill>
              </a:rPr>
              <a:t>| </a:t>
            </a:r>
            <a:r>
              <a:rPr lang="de-DE" sz="1600" dirty="0" err="1">
                <a:solidFill>
                  <a:srgbClr val="373737"/>
                </a:solidFill>
              </a:rPr>
              <a:t>Ecological</a:t>
            </a:r>
            <a:r>
              <a:rPr lang="de-DE" sz="1600" dirty="0">
                <a:solidFill>
                  <a:srgbClr val="373737"/>
                </a:solidFill>
              </a:rPr>
              <a:t> </a:t>
            </a:r>
            <a:r>
              <a:rPr lang="de-DE" sz="1600" dirty="0" err="1">
                <a:solidFill>
                  <a:srgbClr val="373737"/>
                </a:solidFill>
              </a:rPr>
              <a:t>Cleaning</a:t>
            </a:r>
            <a:r>
              <a:rPr lang="de-DE" sz="1600" dirty="0">
                <a:solidFill>
                  <a:srgbClr val="373737"/>
                </a:solidFill>
              </a:rPr>
              <a:t> Systems</a:t>
            </a:r>
            <a:endParaRPr sz="1600" dirty="0">
              <a:solidFill>
                <a:srgbClr val="373737"/>
              </a:solidFill>
            </a:endParaRPr>
          </a:p>
        </p:txBody>
      </p:sp>
      <p:sp>
        <p:nvSpPr>
          <p:cNvPr id="5" name="Shape 5"/>
          <p:cNvSpPr/>
          <p:nvPr/>
        </p:nvSpPr>
        <p:spPr>
          <a:xfrm>
            <a:off x="1565275" y="13205837"/>
            <a:ext cx="158216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San Francisco Display Regular"/>
                <a:ea typeface="San Francisco Display Regular"/>
                <a:cs typeface="San Francisco Display Regular"/>
                <a:sym typeface="San Francisco Display Regular"/>
              </a:defRPr>
            </a:lvl1pPr>
          </a:lstStyle>
          <a:p>
            <a:r>
              <a:rPr lang="de-DE" dirty="0">
                <a:solidFill>
                  <a:srgbClr val="21398F"/>
                </a:solidFill>
              </a:rPr>
              <a:t>www.zippel.com</a:t>
            </a:r>
            <a:endParaRPr dirty="0">
              <a:solidFill>
                <a:srgbClr val="21398F"/>
              </a:solidFill>
            </a:endParaRPr>
          </a:p>
        </p:txBody>
      </p:sp>
      <p:sp>
        <p:nvSpPr>
          <p:cNvPr id="6" name="Shape 6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3810000" y="3433233"/>
            <a:ext cx="20828000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  <p:sldLayoutId id="2147483663" r:id="rId6"/>
    <p:sldLayoutId id="2147483669" r:id="rId7"/>
    <p:sldLayoutId id="2147483678" r:id="rId8"/>
    <p:sldLayoutId id="2147483680" r:id="rId9"/>
    <p:sldLayoutId id="2147483681" r:id="rId10"/>
    <p:sldLayoutId id="2147483692" r:id="rId11"/>
    <p:sldLayoutId id="2147483700" r:id="rId12"/>
    <p:sldLayoutId id="2147483701" r:id="rId13"/>
    <p:sldLayoutId id="2147483702" r:id="rId14"/>
    <p:sldLayoutId id="2147483704" r:id="rId15"/>
    <p:sldLayoutId id="2147483709" r:id="rId16"/>
    <p:sldLayoutId id="2147483710" r:id="rId17"/>
    <p:sldLayoutId id="2147483711" r:id="rId18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1pPr>
      <a:lvl2pPr marL="0" marR="0" indent="228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2pPr>
      <a:lvl3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3pPr>
      <a:lvl4pPr marL="0" marR="0" indent="685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4pPr>
      <a:lvl5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5pPr>
      <a:lvl6pPr marL="0" marR="0" indent="1143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6pPr>
      <a:lvl7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7pPr>
      <a:lvl8pPr marL="0" marR="0" indent="1600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8pPr>
      <a:lvl9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an Francisco Display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jpg"/><Relationship Id="rId21" Type="http://schemas.openxmlformats.org/officeDocument/2006/relationships/image" Target="../media/image60.png"/><Relationship Id="rId7" Type="http://schemas.openxmlformats.org/officeDocument/2006/relationships/image" Target="../media/image46.jp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" Type="http://schemas.openxmlformats.org/officeDocument/2006/relationships/image" Target="../media/image41.jp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g"/><Relationship Id="rId15" Type="http://schemas.openxmlformats.org/officeDocument/2006/relationships/image" Target="../media/image54.png"/><Relationship Id="rId10" Type="http://schemas.openxmlformats.org/officeDocument/2006/relationships/image" Target="../media/image49.jpg"/><Relationship Id="rId19" Type="http://schemas.openxmlformats.org/officeDocument/2006/relationships/image" Target="../media/image58.png"/><Relationship Id="rId4" Type="http://schemas.openxmlformats.org/officeDocument/2006/relationships/image" Target="../media/image43.jpg"/><Relationship Id="rId9" Type="http://schemas.openxmlformats.org/officeDocument/2006/relationships/image" Target="../media/image48.jpe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/>
          <p:nvPr/>
        </p:nvSpPr>
        <p:spPr>
          <a:xfrm>
            <a:off x="630998" y="630998"/>
            <a:ext cx="23122003" cy="12454004"/>
          </a:xfrm>
          <a:prstGeom prst="rect">
            <a:avLst/>
          </a:prstGeom>
          <a:solidFill>
            <a:srgbClr val="3737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lang="en-US" sz="7200" b="1" dirty="0" smtClean="0"/>
          </a:p>
          <a:p>
            <a:pPr>
              <a:defRPr sz="3200">
                <a:solidFill>
                  <a:srgbClr val="FFFFFF"/>
                </a:solidFill>
              </a:defRPr>
            </a:pPr>
            <a:r>
              <a:rPr lang="ru-RU" sz="7200" b="1" dirty="0" smtClean="0"/>
              <a:t>Добро </a:t>
            </a:r>
            <a:r>
              <a:rPr lang="ru-RU" sz="7200" b="1" dirty="0"/>
              <a:t>пожаловать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739" y="2169522"/>
            <a:ext cx="8932519" cy="359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Shape 1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1" b="26531"/>
          <a:stretch>
            <a:fillRect/>
          </a:stretch>
        </p:blipFill>
        <p:spPr>
          <a:xfrm>
            <a:off x="1649413" y="2292350"/>
            <a:ext cx="19721512" cy="5207000"/>
          </a:xfrm>
        </p:spPr>
      </p:pic>
      <p:sp>
        <p:nvSpPr>
          <p:cNvPr id="1169" name="Shape 1169"/>
          <p:cNvSpPr/>
          <p:nvPr/>
        </p:nvSpPr>
        <p:spPr>
          <a:xfrm>
            <a:off x="1573080" y="7841875"/>
            <a:ext cx="9179587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Концепция </a:t>
            </a:r>
            <a:r>
              <a:rPr lang="de-DE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„</a:t>
            </a: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Сила чистой воды</a:t>
            </a:r>
            <a:r>
              <a:rPr lang="de-DE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 </a:t>
            </a:r>
            <a:endParaRPr lang="de-DE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Философия «Чистой воды» существует в нашей компании более 45 лет.</a:t>
            </a:r>
            <a:endParaRPr lang="en-US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Наши инновационные решения не вредят экологии</a:t>
            </a:r>
            <a:r>
              <a:rPr lang="en-US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Экологические и экономические решения, применённые в наших машинах</a:t>
            </a:r>
            <a:r>
              <a:rPr lang="ru-RU" sz="24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позволяют добиться максимальной выгоды от использования</a:t>
            </a:r>
            <a:r>
              <a:rPr lang="ru-RU" sz="20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0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70" name="Shape 1170"/>
          <p:cNvSpPr/>
          <p:nvPr/>
        </p:nvSpPr>
        <p:spPr>
          <a:xfrm>
            <a:off x="12043284" y="7841875"/>
            <a:ext cx="9199625" cy="4239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Экология и Экономия</a:t>
            </a:r>
            <a:endParaRPr lang="de-DE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lang="de-DE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Используя </a:t>
            </a:r>
            <a:r>
              <a:rPr lang="ru-RU" sz="24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экологически </a:t>
            </a: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чистые компоненты избегаем </a:t>
            </a:r>
            <a:r>
              <a:rPr lang="ru-RU" sz="24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загрязнения воздуха и воды.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Наши системы </a:t>
            </a: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используют замкнутые контуры.</a:t>
            </a:r>
            <a:endParaRPr lang="ru-RU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Интегрированные системы </a:t>
            </a:r>
            <a:r>
              <a:rPr lang="ru-RU" sz="24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фильтрация грязи уменьшает </a:t>
            </a: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эксплуатации.</a:t>
            </a:r>
            <a:endParaRPr lang="ru-RU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Оптимизированная система очистки </a:t>
            </a:r>
            <a:r>
              <a:rPr lang="ru-RU" sz="24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выхлопного воздуха и подготовки сточных </a:t>
            </a: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вод.</a:t>
            </a:r>
            <a:endParaRPr lang="de-DE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Shape 1136"/>
          <p:cNvSpPr/>
          <p:nvPr/>
        </p:nvSpPr>
        <p:spPr>
          <a:xfrm>
            <a:off x="1649413" y="2292350"/>
            <a:ext cx="19721512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Shape 1076"/>
          <p:cNvSpPr/>
          <p:nvPr/>
        </p:nvSpPr>
        <p:spPr>
          <a:xfrm>
            <a:off x="2146784" y="6027733"/>
            <a:ext cx="6118663" cy="71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Экологичные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 системы очистки</a:t>
            </a:r>
            <a:endParaRPr lang="de-D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Shape 1078"/>
          <p:cNvSpPr/>
          <p:nvPr/>
        </p:nvSpPr>
        <p:spPr>
          <a:xfrm>
            <a:off x="2230789" y="7032841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blinds dir="ver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>
            <a:fillRect/>
          </a:stretch>
        </p:blipFill>
        <p:spPr/>
      </p:pic>
      <p:sp>
        <p:nvSpPr>
          <p:cNvPr id="751" name="Shape 751"/>
          <p:cNvSpPr>
            <a:spLocks noGrp="1"/>
          </p:cNvSpPr>
          <p:nvPr>
            <p:ph type="sldNum" sz="quarter" idx="2"/>
          </p:nvPr>
        </p:nvSpPr>
        <p:spPr>
          <a:xfrm>
            <a:off x="22273866" y="13208793"/>
            <a:ext cx="514564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2" name="Shape 1169"/>
          <p:cNvSpPr/>
          <p:nvPr/>
        </p:nvSpPr>
        <p:spPr>
          <a:xfrm>
            <a:off x="1546997" y="7319406"/>
            <a:ext cx="8346811" cy="5125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Bold"/>
              </a:rPr>
              <a:t>Описание</a:t>
            </a:r>
          </a:p>
          <a:p>
            <a:pPr lvl="0"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lang="en-US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Bold"/>
            </a:endParaRPr>
          </a:p>
          <a:p>
            <a:pPr lvl="0"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ZK-серия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– это технически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зрелое решение для небольшого количества предметов. Однокамерная система, оснащенная многочисленными чистящими баками и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интегрированной инжекционной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системой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очистки,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идеально подходит для очистки широкого спектра деталей с небольшим количеством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элементов. Может быть реализована в виде нескольких последовательных камер для увеличения пропускной способности и улучшения качества очистки.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</p:txBody>
      </p:sp>
      <p:sp>
        <p:nvSpPr>
          <p:cNvPr id="13" name="Shape 1169"/>
          <p:cNvSpPr/>
          <p:nvPr/>
        </p:nvSpPr>
        <p:spPr>
          <a:xfrm>
            <a:off x="10816166" y="7289655"/>
            <a:ext cx="6273799" cy="5494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>
                <a:solidFill>
                  <a:srgbClr val="21398F"/>
                </a:solidFill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  <a:sym typeface="San Francisco Display Bold"/>
              </a:rPr>
              <a:t>Технология</a:t>
            </a:r>
            <a:endParaRPr lang="en-US" sz="2800" dirty="0">
              <a:solidFill>
                <a:srgbClr val="21398F"/>
              </a:solidFill>
              <a:latin typeface="Segoe UI" panose="020B0502040204020203" pitchFamily="34" charset="0"/>
              <a:ea typeface="San Francisco Display Bold"/>
              <a:cs typeface="Segoe UI" panose="020B0502040204020203" pitchFamily="34" charset="0"/>
              <a:sym typeface="San Francisco Display Bold"/>
            </a:endParaRP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Комбинация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мойки и сушки в одной камере</a:t>
            </a: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Встроенная распылительная система очистки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Ручная или автоматическая подача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Отдельные емкости для чистящих средств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Программирование процесса мойки и сушки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Чистый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выхлоп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Замкнутая система фильтрации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</p:txBody>
      </p:sp>
      <p:sp>
        <p:nvSpPr>
          <p:cNvPr id="14" name="Shape 1169"/>
          <p:cNvSpPr/>
          <p:nvPr/>
        </p:nvSpPr>
        <p:spPr>
          <a:xfrm>
            <a:off x="17874853" y="7449311"/>
            <a:ext cx="4847167" cy="505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Bold"/>
              </a:rPr>
              <a:t>Опции</a:t>
            </a:r>
            <a:endParaRPr lang="en-US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Bold"/>
            </a:endParaRP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err="1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Рециркулированная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воздушная сушка</a:t>
            </a: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Инфракрасная сушка</a:t>
            </a: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Система очистки воды</a:t>
            </a: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Маслоотделитель</a:t>
            </a: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Многокамерная сквозная система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подачи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заготовок</a:t>
            </a:r>
            <a:r>
              <a:rPr lang="ru-RU" sz="2400" u="sng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для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сокращения времени цикла</a:t>
            </a: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Погрузочная тележка</a:t>
            </a: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Автоматизация процесса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</p:txBody>
      </p:sp>
      <p:sp>
        <p:nvSpPr>
          <p:cNvPr id="10" name="Shape 1076"/>
          <p:cNvSpPr/>
          <p:nvPr/>
        </p:nvSpPr>
        <p:spPr>
          <a:xfrm>
            <a:off x="2230789" y="5164304"/>
            <a:ext cx="3382336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ZK -</a:t>
            </a:r>
          </a:p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  <a:sym typeface="San Francisco Display Bold"/>
              </a:rPr>
              <a:t>Система очистки</a:t>
            </a:r>
            <a:endParaRPr lang="de-DE" dirty="0">
              <a:latin typeface="Segoe UI" panose="020B0502040204020203" pitchFamily="34" charset="0"/>
              <a:ea typeface="San Francisco Display Bold"/>
              <a:cs typeface="Segoe UI" panose="020B0502040204020203" pitchFamily="34" charset="0"/>
              <a:sym typeface="San Francisco Display Bold"/>
            </a:endParaRPr>
          </a:p>
        </p:txBody>
      </p:sp>
      <p:sp>
        <p:nvSpPr>
          <p:cNvPr id="11" name="Shape 1078"/>
          <p:cNvSpPr/>
          <p:nvPr/>
        </p:nvSpPr>
        <p:spPr>
          <a:xfrm>
            <a:off x="2314794" y="6778809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8" name="Shape 1086"/>
          <p:cNvSpPr/>
          <p:nvPr/>
        </p:nvSpPr>
        <p:spPr>
          <a:xfrm>
            <a:off x="1636579" y="0"/>
            <a:ext cx="194079" cy="7319406"/>
          </a:xfrm>
          <a:prstGeom prst="rect">
            <a:avLst/>
          </a:prstGeom>
          <a:solidFill>
            <a:srgbClr val="2139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>
            <a:fillRect/>
          </a:stretch>
        </p:blipFill>
        <p:spPr/>
      </p:pic>
      <p:sp>
        <p:nvSpPr>
          <p:cNvPr id="751" name="Shape 751"/>
          <p:cNvSpPr>
            <a:spLocks noGrp="1"/>
          </p:cNvSpPr>
          <p:nvPr>
            <p:ph type="sldNum" sz="quarter" idx="2"/>
          </p:nvPr>
        </p:nvSpPr>
        <p:spPr>
          <a:xfrm>
            <a:off x="22210367" y="13219634"/>
            <a:ext cx="514564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 dirty="0"/>
          </a:p>
        </p:txBody>
      </p:sp>
      <p:sp>
        <p:nvSpPr>
          <p:cNvPr id="12" name="Shape 1169"/>
          <p:cNvSpPr/>
          <p:nvPr/>
        </p:nvSpPr>
        <p:spPr>
          <a:xfrm>
            <a:off x="1636579" y="7426840"/>
            <a:ext cx="8037773" cy="5125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Описание</a:t>
            </a:r>
            <a:endParaRPr lang="de-DE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Серия </a:t>
            </a:r>
            <a:r>
              <a:rPr lang="en-US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ZD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это наш новаторский ответ на потребности роста производительности в конвейерном производстве.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Наша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конвейерная система очистки может быть настроена и подключена к любой производственной линии. В зависимости от длины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конвейера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время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цикла может быть настроено для того, чтобы соответствовать производительности смежных производственных линий и организовать непрерывный производственный цикл. </a:t>
            </a:r>
            <a:endParaRPr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Shape 1169"/>
          <p:cNvSpPr/>
          <p:nvPr/>
        </p:nvSpPr>
        <p:spPr>
          <a:xfrm>
            <a:off x="10387585" y="7426840"/>
            <a:ext cx="5760720" cy="5494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Bold"/>
              </a:rPr>
              <a:t>Технология</a:t>
            </a:r>
            <a:endParaRPr lang="en-US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Bold"/>
            </a:endParaRP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de-DE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Несколько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станций промывки и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полоскания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Чистый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выхлоп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Ручная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или автоматическая загрузка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Звукоизоляция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Возможность реверса конвейерной ленты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Регулировка скорости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конвейера 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Адаптация системы транспортировки к смежному оборудованию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Shape 1169"/>
          <p:cNvSpPr/>
          <p:nvPr/>
        </p:nvSpPr>
        <p:spPr>
          <a:xfrm>
            <a:off x="16861538" y="7456004"/>
            <a:ext cx="5860482" cy="593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Bold"/>
              </a:rPr>
              <a:t>Опции</a:t>
            </a: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lang="de-DE" sz="2400" dirty="0" smtClean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Вакуумная, инфракрасная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или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сушка горячим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воздухом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Комбинированная конвейерная система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очистки воды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Маслоотделитель,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центрифуга,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испаритель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Циклическая работа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Мойка под высоким давлением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Автоматизация конвейерной системы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Погрузочно-разгрузочные решения</a:t>
            </a:r>
            <a:endParaRPr lang="de-DE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Shape 1076"/>
          <p:cNvSpPr/>
          <p:nvPr/>
        </p:nvSpPr>
        <p:spPr>
          <a:xfrm>
            <a:off x="2230789" y="5164304"/>
            <a:ext cx="5950347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ZD -</a:t>
            </a:r>
          </a:p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  <a:sym typeface="San Francisco Display Bold"/>
              </a:rPr>
              <a:t>Конвейерная система очистки</a:t>
            </a:r>
            <a:endParaRPr dirty="0">
              <a:latin typeface="Segoe UI" panose="020B0502040204020203" pitchFamily="34" charset="0"/>
              <a:ea typeface="San Francisco Display Bold"/>
              <a:cs typeface="Segoe UI" panose="020B0502040204020203" pitchFamily="34" charset="0"/>
              <a:sym typeface="San Francisco Display Bold"/>
            </a:endParaRPr>
          </a:p>
        </p:txBody>
      </p:sp>
      <p:sp>
        <p:nvSpPr>
          <p:cNvPr id="11" name="Shape 1078"/>
          <p:cNvSpPr/>
          <p:nvPr/>
        </p:nvSpPr>
        <p:spPr>
          <a:xfrm>
            <a:off x="2314794" y="6778809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5" name="Shape 1086"/>
          <p:cNvSpPr/>
          <p:nvPr/>
        </p:nvSpPr>
        <p:spPr>
          <a:xfrm>
            <a:off x="1636579" y="0"/>
            <a:ext cx="194079" cy="7319406"/>
          </a:xfrm>
          <a:prstGeom prst="rect">
            <a:avLst/>
          </a:prstGeom>
          <a:solidFill>
            <a:srgbClr val="2139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1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>
            <a:fillRect/>
          </a:stretch>
        </p:blipFill>
        <p:spPr/>
      </p:pic>
      <p:sp>
        <p:nvSpPr>
          <p:cNvPr id="751" name="Shape 751"/>
          <p:cNvSpPr>
            <a:spLocks noGrp="1"/>
          </p:cNvSpPr>
          <p:nvPr>
            <p:ph type="sldNum" sz="quarter" idx="2"/>
          </p:nvPr>
        </p:nvSpPr>
        <p:spPr>
          <a:xfrm>
            <a:off x="22210367" y="13218568"/>
            <a:ext cx="514564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 dirty="0"/>
          </a:p>
        </p:txBody>
      </p:sp>
      <p:sp>
        <p:nvSpPr>
          <p:cNvPr id="12" name="Shape 1169"/>
          <p:cNvSpPr/>
          <p:nvPr/>
        </p:nvSpPr>
        <p:spPr>
          <a:xfrm>
            <a:off x="1636579" y="7289301"/>
            <a:ext cx="8220653" cy="5125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Описание</a:t>
            </a:r>
            <a:endParaRPr lang="de-DE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модели </a:t>
            </a:r>
            <a:r>
              <a:rPr lang="en-US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APOLLO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положительные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характеристики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конвейерных систем очистки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совмещены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системой очистки методом погружения.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Благодаря своей цилиндрической форме может быть реализовано вращательное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движение деталей,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 также оптимизированы процессы распыления и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погружения.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Процесс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очистки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может быть усилен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ультразвуковой системой. Кроме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того,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может быть реализована установка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различных сушильных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модулей.</a:t>
            </a:r>
            <a:endParaRPr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Shape 1169"/>
          <p:cNvSpPr/>
          <p:nvPr/>
        </p:nvSpPr>
        <p:spPr>
          <a:xfrm>
            <a:off x="10569955" y="7641594"/>
            <a:ext cx="6200141" cy="5494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Bold"/>
              </a:rPr>
              <a:t>Технология</a:t>
            </a:r>
          </a:p>
          <a:p>
            <a:pPr lvl="0"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lang="de-DE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Комбинированная </a:t>
            </a:r>
            <a:r>
              <a:rPr lang="ru-RU" sz="24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распыляюще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-иммерсионная очистка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Многократно повторяемый процесс очистки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 промывки в одной камере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Многоступенчатая очистка в различных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ёмкостях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Автоматическая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загрузка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Вращение камеры в нескольких направлениях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Программируемое время обработки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Shape 1169"/>
          <p:cNvSpPr/>
          <p:nvPr/>
        </p:nvSpPr>
        <p:spPr>
          <a:xfrm>
            <a:off x="17482819" y="7676537"/>
            <a:ext cx="5239201" cy="5494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Опции</a:t>
            </a:r>
            <a:endParaRPr lang="de-DE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de-DE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Ультразвуковая очистка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Роботизированная загрузка</a:t>
            </a:r>
            <a:r>
              <a:rPr lang="en-US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выгрузка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Индивидуальное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программирование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Вакуумная, инфракрасная или сушка горячим воздухом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Маслоотделитель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ц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ентрифуга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Конвейерное удаление стружки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Станция водоподготовки</a:t>
            </a:r>
            <a:endParaRPr lang="de-DE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Shape 1076"/>
          <p:cNvSpPr/>
          <p:nvPr/>
        </p:nvSpPr>
        <p:spPr>
          <a:xfrm>
            <a:off x="2230789" y="5164304"/>
            <a:ext cx="9670917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APOLLO -</a:t>
            </a:r>
          </a:p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  <a:sym typeface="San Francisco Display Bold"/>
              </a:rPr>
              <a:t>Система иммерсионной </a:t>
            </a:r>
            <a:r>
              <a:rPr lang="en-US" dirty="0" smtClean="0"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  <a:sym typeface="San Francisco Display Bold"/>
              </a:rPr>
              <a:t>/ </a:t>
            </a:r>
            <a:r>
              <a:rPr lang="ru-RU" dirty="0" smtClean="0"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  <a:sym typeface="San Francisco Display Bold"/>
              </a:rPr>
              <a:t>распыляющей очистки</a:t>
            </a:r>
            <a:endParaRPr dirty="0">
              <a:latin typeface="Segoe UI" panose="020B0502040204020203" pitchFamily="34" charset="0"/>
              <a:ea typeface="San Francisco Display Bold"/>
              <a:cs typeface="Segoe UI" panose="020B0502040204020203" pitchFamily="34" charset="0"/>
              <a:sym typeface="San Francisco Display Bold"/>
            </a:endParaRPr>
          </a:p>
        </p:txBody>
      </p:sp>
      <p:sp>
        <p:nvSpPr>
          <p:cNvPr id="11" name="Shape 1078"/>
          <p:cNvSpPr/>
          <p:nvPr/>
        </p:nvSpPr>
        <p:spPr>
          <a:xfrm>
            <a:off x="2314794" y="6778809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5" name="Shape 1086"/>
          <p:cNvSpPr/>
          <p:nvPr/>
        </p:nvSpPr>
        <p:spPr>
          <a:xfrm>
            <a:off x="1636579" y="0"/>
            <a:ext cx="194079" cy="7319406"/>
          </a:xfrm>
          <a:prstGeom prst="rect">
            <a:avLst/>
          </a:prstGeom>
          <a:solidFill>
            <a:srgbClr val="2139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>
            <a:fillRect/>
          </a:stretch>
        </p:blipFill>
        <p:spPr/>
      </p:pic>
      <p:sp>
        <p:nvSpPr>
          <p:cNvPr id="751" name="Shape 751"/>
          <p:cNvSpPr>
            <a:spLocks noGrp="1"/>
          </p:cNvSpPr>
          <p:nvPr>
            <p:ph type="sldNum" sz="quarter" idx="2"/>
          </p:nvPr>
        </p:nvSpPr>
        <p:spPr>
          <a:xfrm>
            <a:off x="22210367" y="13219634"/>
            <a:ext cx="514564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 dirty="0"/>
          </a:p>
        </p:txBody>
      </p:sp>
      <p:sp>
        <p:nvSpPr>
          <p:cNvPr id="12" name="Shape 1169"/>
          <p:cNvSpPr/>
          <p:nvPr/>
        </p:nvSpPr>
        <p:spPr>
          <a:xfrm>
            <a:off x="1636579" y="7390925"/>
            <a:ext cx="8257229" cy="5125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Описание</a:t>
            </a:r>
            <a:endParaRPr lang="de-DE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sz="2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Серия ZT -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идеальное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решение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как для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массового, так и штучного производства.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Благодаря полному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погружению даже тяжелые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загрязнения 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геометрически сложных деталях могут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быть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полностью очищены. Очистка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может осуществляться растворами на водной основе как с ультразвуком, так и без него.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Может быть реализована в виде нескольких последовательных камер для увеличения пропускной способности и улучшения качества очистки.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</p:txBody>
      </p:sp>
      <p:sp>
        <p:nvSpPr>
          <p:cNvPr id="13" name="Shape 1169"/>
          <p:cNvSpPr/>
          <p:nvPr/>
        </p:nvSpPr>
        <p:spPr>
          <a:xfrm>
            <a:off x="10460737" y="7479397"/>
            <a:ext cx="5980514" cy="460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Bold"/>
              </a:rPr>
              <a:t>Технология</a:t>
            </a:r>
          </a:p>
          <a:p>
            <a:pPr lvl="0"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lang="de-DE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Комплексная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очистка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Многоступенчатая очистка в различных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ёмкостях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Автоматическая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загрузка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Вращение деталей во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всех осях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Программируемое время обработки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Резервуары с пластиковым покрытием при использовании агрессивных сред</a:t>
            </a:r>
            <a:endParaRPr lang="de-DE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Shape 1169"/>
          <p:cNvSpPr/>
          <p:nvPr/>
        </p:nvSpPr>
        <p:spPr>
          <a:xfrm>
            <a:off x="16750898" y="7575159"/>
            <a:ext cx="5716751" cy="416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Опции</a:t>
            </a:r>
            <a:endParaRPr lang="de-DE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de-DE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Вакуумная, инфракрасная или сушка горячим воздухом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Интегрированная конвейерная система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очистки воды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Модульная конструкция – любое количество погружных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баков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Shape 1076"/>
          <p:cNvSpPr/>
          <p:nvPr/>
        </p:nvSpPr>
        <p:spPr>
          <a:xfrm>
            <a:off x="2230789" y="5164304"/>
            <a:ext cx="6840014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ZT -</a:t>
            </a:r>
          </a:p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  <a:sym typeface="San Francisco Display Bold"/>
              </a:rPr>
              <a:t>Иммерсионные системы очистки</a:t>
            </a:r>
            <a:endParaRPr dirty="0">
              <a:latin typeface="Segoe UI" panose="020B0502040204020203" pitchFamily="34" charset="0"/>
              <a:ea typeface="San Francisco Display Bold"/>
              <a:cs typeface="Segoe UI" panose="020B0502040204020203" pitchFamily="34" charset="0"/>
              <a:sym typeface="San Francisco Display Bold"/>
            </a:endParaRPr>
          </a:p>
        </p:txBody>
      </p:sp>
      <p:sp>
        <p:nvSpPr>
          <p:cNvPr id="11" name="Shape 1078"/>
          <p:cNvSpPr/>
          <p:nvPr/>
        </p:nvSpPr>
        <p:spPr>
          <a:xfrm>
            <a:off x="2314794" y="6778809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5" name="Shape 1086"/>
          <p:cNvSpPr/>
          <p:nvPr/>
        </p:nvSpPr>
        <p:spPr>
          <a:xfrm>
            <a:off x="1636579" y="0"/>
            <a:ext cx="194079" cy="7319406"/>
          </a:xfrm>
          <a:prstGeom prst="rect">
            <a:avLst/>
          </a:prstGeom>
          <a:solidFill>
            <a:srgbClr val="2139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14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>
            <a:fillRect/>
          </a:stretch>
        </p:blipFill>
        <p:spPr/>
      </p:pic>
      <p:sp>
        <p:nvSpPr>
          <p:cNvPr id="751" name="Shape 751"/>
          <p:cNvSpPr>
            <a:spLocks noGrp="1"/>
          </p:cNvSpPr>
          <p:nvPr>
            <p:ph type="sldNum" sz="quarter" idx="2"/>
          </p:nvPr>
        </p:nvSpPr>
        <p:spPr>
          <a:xfrm>
            <a:off x="22210367" y="13219634"/>
            <a:ext cx="514564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 dirty="0"/>
          </a:p>
        </p:txBody>
      </p:sp>
      <p:sp>
        <p:nvSpPr>
          <p:cNvPr id="12" name="Shape 1169"/>
          <p:cNvSpPr/>
          <p:nvPr/>
        </p:nvSpPr>
        <p:spPr>
          <a:xfrm>
            <a:off x="1636579" y="7525534"/>
            <a:ext cx="9482525" cy="5568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Описание</a:t>
            </a:r>
            <a:endParaRPr lang="de-DE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sz="2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Для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того чтобы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уменьшить время обработки </a:t>
            </a:r>
            <a:r>
              <a:rPr lang="ru-RU" sz="24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Zippel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усовершенствовала классическую систему очистки.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Машины серии </a:t>
            </a: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RT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сочетают в себе инновационные технологии с эффективной очисткой. Интегрированные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роботизированные системы для погрузки и выгрузки а также, удаления заусенцев гарантируют высокоскоростную обработку даже крайне сложных деталей. Системы оборудованы самыми последними решениями в робототехнике. Эти системы гарантируют самую высокую производительность в мире и могут быть интегрирована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любую производственную линию.</a:t>
            </a:r>
            <a:endParaRPr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Shape 1169"/>
          <p:cNvSpPr/>
          <p:nvPr/>
        </p:nvSpPr>
        <p:spPr>
          <a:xfrm>
            <a:off x="12417553" y="7520520"/>
            <a:ext cx="5189640" cy="5494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Bold"/>
              </a:rPr>
              <a:t>Технология</a:t>
            </a:r>
            <a:endParaRPr lang="en-US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Bold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de-DE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Многоступенчатые процессы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очистки и промывки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Оптимальный уровень роботизации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Удаление заусенцев при давлении от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1000 бар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Контроль состояния очищающих растворов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Малое время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цикла </a:t>
            </a:r>
          </a:p>
          <a:p>
            <a:pPr marL="342900" lvl="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Чистый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выхлоп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</p:txBody>
      </p:sp>
      <p:sp>
        <p:nvSpPr>
          <p:cNvPr id="14" name="Shape 1169"/>
          <p:cNvSpPr/>
          <p:nvPr/>
        </p:nvSpPr>
        <p:spPr>
          <a:xfrm>
            <a:off x="18461730" y="7552260"/>
            <a:ext cx="4847167" cy="401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Опции</a:t>
            </a: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lang="de-DE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Вакуумная сушка, сушка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горячим воздухом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Интегрированная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конвейерная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</a:t>
            </a:r>
            <a:endParaRPr lang="en-US" sz="24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Система очистки воды</a:t>
            </a: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ru-RU" sz="20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en-US" sz="20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Shape 1076"/>
          <p:cNvSpPr/>
          <p:nvPr/>
        </p:nvSpPr>
        <p:spPr>
          <a:xfrm>
            <a:off x="2230789" y="5164304"/>
            <a:ext cx="5506316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ZRT -</a:t>
            </a:r>
          </a:p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  <a:sym typeface="San Francisco Display Bold"/>
              </a:rPr>
              <a:t>Роторная моечная машина</a:t>
            </a:r>
            <a:endParaRPr dirty="0">
              <a:latin typeface="Segoe UI" panose="020B0502040204020203" pitchFamily="34" charset="0"/>
              <a:ea typeface="San Francisco Display Bold"/>
              <a:cs typeface="Segoe UI" panose="020B0502040204020203" pitchFamily="34" charset="0"/>
              <a:sym typeface="San Francisco Display Bold"/>
            </a:endParaRPr>
          </a:p>
        </p:txBody>
      </p:sp>
      <p:sp>
        <p:nvSpPr>
          <p:cNvPr id="11" name="Shape 1078"/>
          <p:cNvSpPr/>
          <p:nvPr/>
        </p:nvSpPr>
        <p:spPr>
          <a:xfrm>
            <a:off x="2314794" y="6778809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5" name="Shape 1086"/>
          <p:cNvSpPr/>
          <p:nvPr/>
        </p:nvSpPr>
        <p:spPr>
          <a:xfrm>
            <a:off x="1636579" y="0"/>
            <a:ext cx="194079" cy="7319406"/>
          </a:xfrm>
          <a:prstGeom prst="rect">
            <a:avLst/>
          </a:prstGeom>
          <a:solidFill>
            <a:srgbClr val="2139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Shape 1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128" name="Shape 1128"/>
          <p:cNvSpPr/>
          <p:nvPr/>
        </p:nvSpPr>
        <p:spPr>
          <a:xfrm>
            <a:off x="1565275" y="2827579"/>
            <a:ext cx="2439770" cy="65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solidFill>
                  <a:srgbClr val="3C3C3C"/>
                </a:solidFill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  <a:sym typeface="San Francisco Display Bold"/>
              </a:rPr>
              <a:t>Фильтрация</a:t>
            </a:r>
            <a:endParaRPr dirty="0">
              <a:solidFill>
                <a:srgbClr val="3C3C3C"/>
              </a:solidFill>
              <a:latin typeface="Segoe UI" panose="020B0502040204020203" pitchFamily="34" charset="0"/>
              <a:ea typeface="San Francisco Display Bold"/>
              <a:cs typeface="Segoe UI" panose="020B0502040204020203" pitchFamily="34" charset="0"/>
              <a:sym typeface="San Francisco Display Bold"/>
            </a:endParaRPr>
          </a:p>
        </p:txBody>
      </p:sp>
      <p:sp>
        <p:nvSpPr>
          <p:cNvPr id="1129" name="Shape 1129"/>
          <p:cNvSpPr/>
          <p:nvPr/>
        </p:nvSpPr>
        <p:spPr>
          <a:xfrm>
            <a:off x="1565275" y="4090352"/>
            <a:ext cx="6600041" cy="675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Использование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самой современной технологии фильтрации имеет решающее значение для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стабильно хорошего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результата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очистки, длительного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срока службы и низких затрат на утилизацию.</a:t>
            </a: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Используя технологии фильтрации и сепарации известных производителей, мы предлагаем нашим клиентам концепцию </a:t>
            </a: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фильтрации,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которая не только отвечает строгим экологическим требованиям, но и обеспечивает улучшенный производственный результат (особенно в отношении требований к остаточной грязи).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30" name="Shape 1130"/>
          <p:cNvSpPr/>
          <p:nvPr/>
        </p:nvSpPr>
        <p:spPr>
          <a:xfrm>
            <a:off x="1649280" y="377613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6108"/>
          <a:stretch>
            <a:fillRect/>
          </a:stretch>
        </p:blipFill>
        <p:spPr>
          <a:xfrm>
            <a:off x="17518063" y="7048500"/>
            <a:ext cx="5207000" cy="4837113"/>
          </a:xfrm>
        </p:spPr>
      </p:pic>
      <p:sp>
        <p:nvSpPr>
          <p:cNvPr id="47" name="Shape 1136"/>
          <p:cNvSpPr/>
          <p:nvPr/>
        </p:nvSpPr>
        <p:spPr>
          <a:xfrm>
            <a:off x="17517921" y="11121388"/>
            <a:ext cx="5207002" cy="764184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 1137"/>
          <p:cNvSpPr/>
          <p:nvPr/>
        </p:nvSpPr>
        <p:spPr>
          <a:xfrm>
            <a:off x="17517931" y="11285985"/>
            <a:ext cx="520700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Барьерный фильтр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Bildplatzhalter 1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r="6007"/>
          <a:stretch>
            <a:fillRect/>
          </a:stretch>
        </p:blipFill>
        <p:spPr>
          <a:xfrm>
            <a:off x="17518063" y="2120900"/>
            <a:ext cx="5207000" cy="4837113"/>
          </a:xfrm>
        </p:spPr>
      </p:pic>
      <p:sp>
        <p:nvSpPr>
          <p:cNvPr id="50" name="Shape 1136"/>
          <p:cNvSpPr/>
          <p:nvPr/>
        </p:nvSpPr>
        <p:spPr>
          <a:xfrm>
            <a:off x="17517799" y="6238211"/>
            <a:ext cx="5207002" cy="764184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 1137"/>
          <p:cNvSpPr/>
          <p:nvPr/>
        </p:nvSpPr>
        <p:spPr>
          <a:xfrm>
            <a:off x="17517941" y="6373967"/>
            <a:ext cx="5207000" cy="404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Маслоотделитель</a:t>
            </a:r>
            <a:endParaRPr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Shape 1169"/>
          <p:cNvSpPr/>
          <p:nvPr/>
        </p:nvSpPr>
        <p:spPr>
          <a:xfrm>
            <a:off x="10442280" y="4510829"/>
            <a:ext cx="5358552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Номинальная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или абсолютная фильтрация (ручная / автоматическая)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Микро- или </a:t>
            </a: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ультрафильтрация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Барьерный фильтр и маслоотделитель</a:t>
            </a:r>
            <a:endParaRPr lang="ru-RU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Технология физического разделения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Магнитный сепаратор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Центрифуги</a:t>
            </a:r>
            <a:endParaRPr lang="de-DE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11" name="Bildplatzhalter 10"/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2" name="Bildplatzhalter 11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63"/>
          <a:stretch>
            <a:fillRect/>
          </a:stretch>
        </p:blipFill>
        <p:spPr/>
      </p:pic>
      <p:pic>
        <p:nvPicPr>
          <p:cNvPr id="13" name="Bildplatzhalter 12"/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6" r="13826"/>
          <a:stretch>
            <a:fillRect/>
          </a:stretch>
        </p:blipFill>
        <p:spPr/>
      </p:pic>
      <p:pic>
        <p:nvPicPr>
          <p:cNvPr id="14" name="Bildplatzhalter 13"/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r="17143"/>
          <a:stretch>
            <a:fillRect/>
          </a:stretch>
        </p:blipFill>
        <p:spPr/>
      </p:pic>
      <p:pic>
        <p:nvPicPr>
          <p:cNvPr id="15" name="Bildplatzhalter 14"/>
          <p:cNvPicPr>
            <a:picLocks noGrp="1" noChangeAspect="1"/>
          </p:cNvPicPr>
          <p:nvPr>
            <p:ph type="pic" sz="quarter" idx="2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6" name="Bildplatzhalter 15"/>
          <p:cNvPicPr>
            <a:picLocks noGrp="1" noChangeAspect="1"/>
          </p:cNvPicPr>
          <p:nvPr>
            <p:ph type="pic" sz="quarter" idx="2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r="20166"/>
          <a:stretch>
            <a:fillRect/>
          </a:stretch>
        </p:blipFill>
        <p:spPr/>
      </p:pic>
      <p:pic>
        <p:nvPicPr>
          <p:cNvPr id="3" name="Bildplatzhalter 2"/>
          <p:cNvPicPr>
            <a:picLocks noGrp="1" noChangeAspect="1"/>
          </p:cNvPicPr>
          <p:nvPr>
            <p:ph type="pic" sz="quarter" idx="2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" name="Bildplatzhalter 1"/>
          <p:cNvPicPr>
            <a:picLocks noGrp="1" noChangeAspect="1"/>
          </p:cNvPicPr>
          <p:nvPr>
            <p:ph type="pic" sz="quarter" idx="29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r="10779"/>
          <a:stretch>
            <a:fillRect/>
          </a:stretch>
        </p:blipFill>
        <p:spPr/>
      </p:pic>
      <p:pic>
        <p:nvPicPr>
          <p:cNvPr id="18" name="Bildplatzhalter 17"/>
          <p:cNvPicPr>
            <a:picLocks noGrp="1" noChangeAspect="1"/>
          </p:cNvPicPr>
          <p:nvPr>
            <p:ph type="pic" sz="quarter" idx="30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836" name="Shape 836"/>
          <p:cNvSpPr/>
          <p:nvPr/>
        </p:nvSpPr>
        <p:spPr>
          <a:xfrm>
            <a:off x="13400399" y="1832052"/>
            <a:ext cx="8970404" cy="126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solidFill>
                  <a:srgbClr val="3C3C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Высококачественные компоненты </a:t>
            </a:r>
          </a:p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solidFill>
                  <a:srgbClr val="3C3C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 материалы от крупнейших производителей</a:t>
            </a:r>
            <a:endParaRPr lang="de-DE" dirty="0">
              <a:solidFill>
                <a:srgbClr val="3C3C3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7" name="Shape 837"/>
          <p:cNvSpPr/>
          <p:nvPr/>
        </p:nvSpPr>
        <p:spPr>
          <a:xfrm>
            <a:off x="13824346" y="377613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7" name="Shape 1136"/>
          <p:cNvSpPr/>
          <p:nvPr/>
        </p:nvSpPr>
        <p:spPr>
          <a:xfrm rot="16200000">
            <a:off x="17720733" y="6426198"/>
            <a:ext cx="13089467" cy="237068"/>
          </a:xfrm>
          <a:prstGeom prst="rect">
            <a:avLst/>
          </a:prstGeom>
          <a:solidFill>
            <a:srgbClr val="2139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1136"/>
          <p:cNvSpPr/>
          <p:nvPr/>
        </p:nvSpPr>
        <p:spPr>
          <a:xfrm>
            <a:off x="1649413" y="2292350"/>
            <a:ext cx="3174867" cy="3174402"/>
          </a:xfrm>
          <a:prstGeom prst="rect">
            <a:avLst/>
          </a:prstGeom>
          <a:solidFill>
            <a:srgbClr val="353740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 1136"/>
          <p:cNvSpPr/>
          <p:nvPr/>
        </p:nvSpPr>
        <p:spPr>
          <a:xfrm>
            <a:off x="4947110" y="2292350"/>
            <a:ext cx="3174867" cy="3174402"/>
          </a:xfrm>
          <a:prstGeom prst="rect">
            <a:avLst/>
          </a:prstGeom>
          <a:solidFill>
            <a:srgbClr val="353740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 1136"/>
          <p:cNvSpPr/>
          <p:nvPr/>
        </p:nvSpPr>
        <p:spPr>
          <a:xfrm>
            <a:off x="1649413" y="5590482"/>
            <a:ext cx="3174867" cy="3174402"/>
          </a:xfrm>
          <a:prstGeom prst="rect">
            <a:avLst/>
          </a:prstGeom>
          <a:solidFill>
            <a:srgbClr val="353740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Shape 1136"/>
          <p:cNvSpPr/>
          <p:nvPr/>
        </p:nvSpPr>
        <p:spPr>
          <a:xfrm>
            <a:off x="8245078" y="2291753"/>
            <a:ext cx="3174867" cy="3174402"/>
          </a:xfrm>
          <a:prstGeom prst="rect">
            <a:avLst/>
          </a:prstGeom>
          <a:solidFill>
            <a:srgbClr val="353740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Shape 1136"/>
          <p:cNvSpPr/>
          <p:nvPr/>
        </p:nvSpPr>
        <p:spPr>
          <a:xfrm>
            <a:off x="4947247" y="5589880"/>
            <a:ext cx="3174867" cy="3174402"/>
          </a:xfrm>
          <a:prstGeom prst="rect">
            <a:avLst/>
          </a:prstGeom>
          <a:solidFill>
            <a:srgbClr val="353740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hape 1136"/>
          <p:cNvSpPr/>
          <p:nvPr/>
        </p:nvSpPr>
        <p:spPr>
          <a:xfrm>
            <a:off x="8244943" y="5590482"/>
            <a:ext cx="3174867" cy="3174402"/>
          </a:xfrm>
          <a:prstGeom prst="rect">
            <a:avLst/>
          </a:prstGeom>
          <a:solidFill>
            <a:srgbClr val="353740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hape 1136"/>
          <p:cNvSpPr/>
          <p:nvPr/>
        </p:nvSpPr>
        <p:spPr>
          <a:xfrm>
            <a:off x="1649413" y="8888013"/>
            <a:ext cx="3174867" cy="3174402"/>
          </a:xfrm>
          <a:prstGeom prst="rect">
            <a:avLst/>
          </a:prstGeom>
          <a:solidFill>
            <a:srgbClr val="353740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534" y="4446513"/>
            <a:ext cx="1932829" cy="75737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533" y="7852241"/>
            <a:ext cx="1956547" cy="507935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827" y="10231053"/>
            <a:ext cx="2437695" cy="499934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534" y="10114565"/>
            <a:ext cx="1956547" cy="698013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350" y="4607404"/>
            <a:ext cx="1988578" cy="435595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673" y="7883429"/>
            <a:ext cx="1895870" cy="44556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187" y="6268482"/>
            <a:ext cx="1950777" cy="310505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862" y="9359303"/>
            <a:ext cx="1204941" cy="1704551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349" y="7497340"/>
            <a:ext cx="2121966" cy="1182715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346" y="6150153"/>
            <a:ext cx="2958704" cy="428834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51" y="6156928"/>
            <a:ext cx="2121966" cy="392566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481" y="4774806"/>
            <a:ext cx="1868256" cy="268193"/>
          </a:xfrm>
          <a:prstGeom prst="rect">
            <a:avLst/>
          </a:prstGeom>
        </p:spPr>
      </p:pic>
      <p:sp>
        <p:nvSpPr>
          <p:cNvPr id="39" name="Shape 1136"/>
          <p:cNvSpPr/>
          <p:nvPr/>
        </p:nvSpPr>
        <p:spPr>
          <a:xfrm>
            <a:off x="4934938" y="8887407"/>
            <a:ext cx="3174867" cy="3174402"/>
          </a:xfrm>
          <a:prstGeom prst="rect">
            <a:avLst/>
          </a:prstGeom>
          <a:solidFill>
            <a:srgbClr val="353740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hape 1136"/>
          <p:cNvSpPr/>
          <p:nvPr/>
        </p:nvSpPr>
        <p:spPr>
          <a:xfrm>
            <a:off x="8244943" y="8887407"/>
            <a:ext cx="3174867" cy="3174402"/>
          </a:xfrm>
          <a:prstGeom prst="rect">
            <a:avLst/>
          </a:prstGeom>
          <a:solidFill>
            <a:srgbClr val="353740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2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23" y="-2160543"/>
            <a:ext cx="24423323" cy="1526457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8362950" y="1695450"/>
            <a:ext cx="13258800" cy="8058150"/>
          </a:xfrm>
          <a:prstGeom prst="rect">
            <a:avLst/>
          </a:prstGeom>
          <a:solidFill>
            <a:srgbClr val="FAFAFA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679" name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62" y="870644"/>
            <a:ext cx="15080487" cy="13823779"/>
          </a:xfrm>
          <a:prstGeom prst="rect">
            <a:avLst/>
          </a:prstGeom>
          <a:ln w="12700">
            <a:miter lim="400000"/>
          </a:ln>
        </p:spPr>
      </p:pic>
      <p:sp>
        <p:nvSpPr>
          <p:cNvPr id="1680" name="Shape 16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1681" name="Shape 1681"/>
          <p:cNvSpPr/>
          <p:nvPr/>
        </p:nvSpPr>
        <p:spPr>
          <a:xfrm>
            <a:off x="1565275" y="2827579"/>
            <a:ext cx="1498808" cy="65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solidFill>
                  <a:srgbClr val="3C3C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Сервис</a:t>
            </a:r>
            <a:endParaRPr dirty="0">
              <a:solidFill>
                <a:srgbClr val="3C3C3C"/>
              </a:solidFill>
              <a:latin typeface="Segoe UI" panose="020B0502040204020203" pitchFamily="34" charset="0"/>
              <a:ea typeface="San Francisco Display Bold"/>
              <a:cs typeface="Segoe UI" panose="020B0502040204020203" pitchFamily="34" charset="0"/>
              <a:sym typeface="San Francisco Display Bold"/>
            </a:endParaRPr>
          </a:p>
        </p:txBody>
      </p:sp>
      <p:sp>
        <p:nvSpPr>
          <p:cNvPr id="1683" name="Shape 1683"/>
          <p:cNvSpPr/>
          <p:nvPr/>
        </p:nvSpPr>
        <p:spPr>
          <a:xfrm>
            <a:off x="1649280" y="377613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" name="Shape 1169"/>
          <p:cNvSpPr/>
          <p:nvPr/>
        </p:nvSpPr>
        <p:spPr>
          <a:xfrm>
            <a:off x="9748967" y="3036841"/>
            <a:ext cx="5071891" cy="462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5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Горячая линия</a:t>
            </a:r>
            <a:endParaRPr lang="de-DE" sz="25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de-DE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+499401 / 9210-0</a:t>
            </a: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lang="en-US" sz="25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5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Веб портал</a:t>
            </a:r>
            <a:endParaRPr lang="en-US" sz="25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de-DE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www.zippel.com</a:t>
            </a: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lang="en-US" sz="25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5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Удаленная диагностика</a:t>
            </a:r>
            <a:endParaRPr lang="de-DE" sz="25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Через интернет</a:t>
            </a:r>
            <a:endParaRPr lang="en-US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Сокращенное время ожидания</a:t>
            </a:r>
            <a:endParaRPr lang="en-US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Гарантия производительности</a:t>
            </a:r>
            <a:endParaRPr lang="en-US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Низкая стоимость владения</a:t>
            </a:r>
            <a:endParaRPr lang="en-US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Shape 1169"/>
          <p:cNvSpPr/>
          <p:nvPr/>
        </p:nvSpPr>
        <p:spPr>
          <a:xfrm>
            <a:off x="15738632" y="2882630"/>
            <a:ext cx="4949668" cy="6658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5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Запасные части</a:t>
            </a:r>
            <a:endParaRPr lang="de-DE" sz="25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Помощь в поиске и подборе запасных частей</a:t>
            </a:r>
            <a:endParaRPr lang="en-US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en-US" sz="25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5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Обучение</a:t>
            </a:r>
            <a:endParaRPr lang="en-US" sz="25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Передача опыта обслуживания и эксплуатации</a:t>
            </a:r>
            <a:endParaRPr lang="de-DE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lang="en-US" sz="25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5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Договор на сервисное обслуживание</a:t>
            </a:r>
            <a:endParaRPr lang="de-DE" sz="25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 необходимости возьмем на себя все заботы по обслуживанию</a:t>
            </a:r>
            <a:endParaRPr lang="en-US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de-DE" sz="20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5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Bold"/>
              </a:rPr>
              <a:t>Обслуживание по вызову</a:t>
            </a:r>
            <a:endParaRPr lang="de-DE" sz="25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Bold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Гибкие условия, гарантированное время прибытия</a:t>
            </a:r>
            <a:endParaRPr lang="de-DE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  <a:sym typeface="San Francisco Display Light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38" y="5959500"/>
            <a:ext cx="504491" cy="50449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38" y="3403149"/>
            <a:ext cx="508000" cy="508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647" y="4683079"/>
            <a:ext cx="504491" cy="50449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745" y="6565526"/>
            <a:ext cx="504588" cy="50458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481" y="8050464"/>
            <a:ext cx="475117" cy="47511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738" y="3336702"/>
            <a:ext cx="504588" cy="50458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745" y="4967158"/>
            <a:ext cx="504588" cy="504588"/>
          </a:xfrm>
          <a:prstGeom prst="rect">
            <a:avLst/>
          </a:prstGeom>
        </p:spPr>
      </p:pic>
      <p:sp>
        <p:nvSpPr>
          <p:cNvPr id="24" name="Shape 769"/>
          <p:cNvSpPr/>
          <p:nvPr/>
        </p:nvSpPr>
        <p:spPr>
          <a:xfrm>
            <a:off x="8362950" y="2021660"/>
            <a:ext cx="13087349" cy="688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3500" b="1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Сервис</a:t>
            </a:r>
            <a:endParaRPr lang="de-DE" sz="3500" b="1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d"/>
      </p:transition>
    </mc:Choice>
    <mc:Fallback xmlns=""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r="2843"/>
          <a:stretch>
            <a:fillRect/>
          </a:stretch>
        </p:blipFill>
        <p:spPr>
          <a:xfrm>
            <a:off x="1822450" y="3132383"/>
            <a:ext cx="5097463" cy="7643812"/>
          </a:xfrm>
          <a:effectLst>
            <a:outerShdw blurRad="114300" dist="31750" dir="1080000" algn="ctr" rotWithShape="0">
              <a:schemeClr val="tx1">
                <a:alpha val="27000"/>
              </a:schemeClr>
            </a:outerShdw>
          </a:effectLst>
        </p:spPr>
      </p:pic>
      <p:sp>
        <p:nvSpPr>
          <p:cNvPr id="913" name="Shape 913"/>
          <p:cNvSpPr/>
          <p:nvPr/>
        </p:nvSpPr>
        <p:spPr>
          <a:xfrm>
            <a:off x="10849505" y="1570279"/>
            <a:ext cx="2685030" cy="65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Сертификаты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14" name="Shape 914"/>
          <p:cNvSpPr/>
          <p:nvPr/>
        </p:nvSpPr>
        <p:spPr>
          <a:xfrm>
            <a:off x="11905936" y="2518833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915" name="Shape 915"/>
          <p:cNvSpPr/>
          <p:nvPr/>
        </p:nvSpPr>
        <p:spPr>
          <a:xfrm>
            <a:off x="1823187" y="11123126"/>
            <a:ext cx="4436383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de-DE" sz="2500" b="1" dirty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 9001:2008</a:t>
            </a:r>
            <a:endParaRPr sz="2500" b="1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Менеджмент качества</a:t>
            </a:r>
            <a:endParaRPr lang="de-D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Серт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№</a:t>
            </a:r>
            <a:r>
              <a:rPr lang="de-D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000" dirty="0">
                <a:latin typeface="Segoe UI" panose="020B0502040204020203" pitchFamily="34" charset="0"/>
                <a:cs typeface="Segoe UI" panose="020B0502040204020203" pitchFamily="34" charset="0"/>
              </a:rPr>
              <a:t>41297726/7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r="2910"/>
          <a:stretch>
            <a:fillRect/>
          </a:stretch>
        </p:blipFill>
        <p:spPr>
          <a:xfrm>
            <a:off x="7175500" y="3132138"/>
            <a:ext cx="5097463" cy="7643812"/>
          </a:xfrm>
          <a:effectLst>
            <a:outerShdw blurRad="114300" dist="31750" dir="1080000" algn="ctr" rotWithShape="0">
              <a:schemeClr val="tx1">
                <a:alpha val="27000"/>
              </a:schemeClr>
            </a:outerShdw>
          </a:effectLst>
        </p:spPr>
      </p:pic>
      <p:pic>
        <p:nvPicPr>
          <p:cNvPr id="10" name="Bildplatzhalter 9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r="2843"/>
          <a:stretch>
            <a:fillRect/>
          </a:stretch>
        </p:blipFill>
        <p:spPr>
          <a:xfrm>
            <a:off x="12547600" y="3132138"/>
            <a:ext cx="5097463" cy="7643812"/>
          </a:xfrm>
          <a:effectLst>
            <a:outerShdw blurRad="114300" dist="31750" dir="1080000" algn="ctr" rotWithShape="0">
              <a:schemeClr val="tx1">
                <a:alpha val="27000"/>
              </a:schemeClr>
            </a:outerShdw>
          </a:effectLst>
        </p:spPr>
      </p:pic>
      <p:pic>
        <p:nvPicPr>
          <p:cNvPr id="11" name="Bildplatzhalter 10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r="2843"/>
          <a:stretch>
            <a:fillRect/>
          </a:stretch>
        </p:blipFill>
        <p:spPr>
          <a:xfrm>
            <a:off x="17957800" y="3132138"/>
            <a:ext cx="5097463" cy="7643812"/>
          </a:xfrm>
          <a:effectLst>
            <a:outerShdw blurRad="114300" dist="31750" dir="1080000" algn="ctr" rotWithShape="0">
              <a:schemeClr val="tx1">
                <a:alpha val="27000"/>
              </a:schemeClr>
            </a:outerShdw>
          </a:effectLst>
        </p:spPr>
      </p:pic>
      <p:sp>
        <p:nvSpPr>
          <p:cNvPr id="23" name="Shape 915"/>
          <p:cNvSpPr/>
          <p:nvPr/>
        </p:nvSpPr>
        <p:spPr>
          <a:xfrm>
            <a:off x="7271487" y="11123126"/>
            <a:ext cx="4436383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en-US" sz="2500" b="1" dirty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EMAS Environment</a:t>
            </a:r>
            <a:endParaRPr sz="2500" b="1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Защита окружающей среды</a:t>
            </a:r>
            <a:endParaRPr lang="de-D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Серт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№</a:t>
            </a:r>
            <a:r>
              <a:rPr lang="de-D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000" dirty="0">
                <a:latin typeface="Segoe UI" panose="020B0502040204020203" pitchFamily="34" charset="0"/>
                <a:cs typeface="Segoe UI" panose="020B0502040204020203" pitchFamily="34" charset="0"/>
              </a:rPr>
              <a:t>DE/276/00003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Shape 915"/>
          <p:cNvSpPr/>
          <p:nvPr/>
        </p:nvSpPr>
        <p:spPr>
          <a:xfrm>
            <a:off x="12929337" y="11123126"/>
            <a:ext cx="4436383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de-DE" sz="2500" b="1" dirty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DIN EN-1090-2</a:t>
            </a:r>
            <a:endParaRPr sz="2500" b="1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Качество сварочных работ</a:t>
            </a:r>
            <a:endParaRPr lang="de-D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Серт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. №</a:t>
            </a:r>
            <a:r>
              <a:rPr lang="de-D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000" dirty="0">
                <a:latin typeface="Segoe UI" panose="020B0502040204020203" pitchFamily="34" charset="0"/>
                <a:cs typeface="Segoe UI" panose="020B0502040204020203" pitchFamily="34" charset="0"/>
                <a:sym typeface="San Francisco Display Light"/>
              </a:rPr>
              <a:t>EQ 2651604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Shape 915"/>
          <p:cNvSpPr/>
          <p:nvPr/>
        </p:nvSpPr>
        <p:spPr>
          <a:xfrm>
            <a:off x="18472887" y="11123126"/>
            <a:ext cx="4436383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de-DE" sz="2500" b="1" dirty="0" err="1">
                <a:solidFill>
                  <a:srgbClr val="21398F"/>
                </a:solidFill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</a:rPr>
              <a:t>Specialist</a:t>
            </a:r>
            <a:r>
              <a:rPr lang="de-DE" sz="2500" b="1" dirty="0">
                <a:solidFill>
                  <a:srgbClr val="21398F"/>
                </a:solidFill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</a:rPr>
              <a:t> </a:t>
            </a:r>
            <a:r>
              <a:rPr lang="de-DE" sz="2500" b="1" dirty="0" err="1">
                <a:solidFill>
                  <a:srgbClr val="21398F"/>
                </a:solidFill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</a:rPr>
              <a:t>according</a:t>
            </a:r>
            <a:r>
              <a:rPr lang="de-DE" sz="2500" b="1" dirty="0">
                <a:solidFill>
                  <a:srgbClr val="21398F"/>
                </a:solidFill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</a:rPr>
              <a:t> </a:t>
            </a:r>
            <a:r>
              <a:rPr lang="de-DE" sz="2500" b="1" dirty="0" err="1">
                <a:solidFill>
                  <a:srgbClr val="21398F"/>
                </a:solidFill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</a:rPr>
              <a:t>to</a:t>
            </a:r>
            <a:r>
              <a:rPr lang="de-DE" sz="2500" b="1" dirty="0">
                <a:solidFill>
                  <a:srgbClr val="21398F"/>
                </a:solidFill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</a:rPr>
              <a:t> WRL</a:t>
            </a:r>
          </a:p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Защита сточных вод</a:t>
            </a:r>
            <a:endParaRPr lang="de-D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Серт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. №</a:t>
            </a:r>
            <a:r>
              <a:rPr lang="de-DE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000" dirty="0">
                <a:latin typeface="Segoe UI" panose="020B0502040204020203" pitchFamily="34" charset="0"/>
                <a:cs typeface="Segoe UI" panose="020B0502040204020203" pitchFamily="34" charset="0"/>
              </a:rPr>
              <a:t>EQ 1450981</a:t>
            </a:r>
            <a:endParaRPr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 dirty="0"/>
          </a:p>
        </p:txBody>
      </p:sp>
      <p:sp>
        <p:nvSpPr>
          <p:cNvPr id="617" name="Shape 617"/>
          <p:cNvSpPr/>
          <p:nvPr/>
        </p:nvSpPr>
        <p:spPr>
          <a:xfrm>
            <a:off x="1565275" y="1539807"/>
            <a:ext cx="2997615" cy="77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4000" dirty="0" smtClean="0">
                <a:solidFill>
                  <a:srgbClr val="3C3C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 компании</a:t>
            </a:r>
            <a:endParaRPr sz="4000" dirty="0">
              <a:solidFill>
                <a:srgbClr val="3C3C3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8" name="Shape 618"/>
          <p:cNvSpPr/>
          <p:nvPr/>
        </p:nvSpPr>
        <p:spPr>
          <a:xfrm>
            <a:off x="1565275" y="2873695"/>
            <a:ext cx="7837978" cy="8892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8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Мы </a:t>
            </a: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работаем на рынке технологий очистки уже более 50 лет и рады представить Вам инновационные и индивидуальные предложения:</a:t>
            </a: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ru-RU" sz="28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Стандартные машины чистки;</a:t>
            </a: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Индивидуально спроектированные машины;</a:t>
            </a: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Роботизированные высокотехнологичные системы очистки;</a:t>
            </a: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ru-RU" sz="28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Компания </a:t>
            </a:r>
            <a:r>
              <a:rPr lang="en-US" sz="2800" dirty="0" err="1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Zippel</a:t>
            </a:r>
            <a:r>
              <a:rPr lang="en-US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является поставщиком "все-в-одном" и занимается поддержкой на стадиях от планирования проекта до ввода в эксплуатацию и технического обслуживания машины. </a:t>
            </a: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Применение </a:t>
            </a:r>
            <a:r>
              <a:rPr lang="ru-RU" sz="28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уникальных</a:t>
            </a:r>
            <a:r>
              <a:rPr lang="en-US" sz="28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8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технологий </a:t>
            </a:r>
            <a:r>
              <a:rPr lang="ru-RU" sz="28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помогает достичь лучших на рынке результатов.</a:t>
            </a:r>
            <a:endParaRPr lang="ru-RU" sz="28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0" name="Shape 620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r="1395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4" name="Shape 32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79" y="10617799"/>
            <a:ext cx="3125921" cy="1256734"/>
          </a:xfrm>
          <a:prstGeom prst="rect">
            <a:avLst/>
          </a:prstGeom>
        </p:spPr>
      </p:pic>
      <p:pic>
        <p:nvPicPr>
          <p:cNvPr id="5" name="Bildplatzhalter 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6" b="11366"/>
          <a:stretch>
            <a:fillRect/>
          </a:stretch>
        </p:blipFill>
        <p:spPr/>
      </p:pic>
      <p:sp>
        <p:nvSpPr>
          <p:cNvPr id="7" name="Shape 3287"/>
          <p:cNvSpPr/>
          <p:nvPr/>
        </p:nvSpPr>
        <p:spPr>
          <a:xfrm>
            <a:off x="7781392" y="10826041"/>
            <a:ext cx="8147456" cy="1048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5400" b="1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Спасибо за внимание!</a:t>
            </a:r>
            <a:endParaRPr sz="5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1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>
            <a:spLocks noGrp="1"/>
          </p:cNvSpPr>
          <p:nvPr>
            <p:ph type="sldNum" sz="quarter" idx="2"/>
          </p:nvPr>
        </p:nvSpPr>
        <p:spPr>
          <a:xfrm>
            <a:off x="22499406" y="13208793"/>
            <a:ext cx="225525" cy="3429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626" name="Shape 626"/>
          <p:cNvSpPr/>
          <p:nvPr/>
        </p:nvSpPr>
        <p:spPr>
          <a:xfrm>
            <a:off x="-1" y="13088607"/>
            <a:ext cx="24384002" cy="1"/>
          </a:xfrm>
          <a:prstGeom prst="line">
            <a:avLst/>
          </a:prstGeom>
          <a:ln w="127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9" name="Shape 708"/>
          <p:cNvSpPr/>
          <p:nvPr/>
        </p:nvSpPr>
        <p:spPr>
          <a:xfrm>
            <a:off x="1533064" y="1561437"/>
            <a:ext cx="1308050" cy="65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solidFill>
                  <a:srgbClr val="3C3C3C"/>
                </a:solidFill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  <a:sym typeface="San Francisco Display Light"/>
              </a:rPr>
              <a:t>Факты</a:t>
            </a:r>
            <a:endParaRPr dirty="0">
              <a:solidFill>
                <a:srgbClr val="3C3C3C"/>
              </a:solidFill>
              <a:latin typeface="Segoe UI" panose="020B0502040204020203" pitchFamily="34" charset="0"/>
              <a:ea typeface="San Francisco Display Bold"/>
              <a:cs typeface="Segoe UI" panose="020B0502040204020203" pitchFamily="34" charset="0"/>
              <a:sym typeface="San Francisco Display Bold"/>
            </a:endParaRPr>
          </a:p>
        </p:txBody>
      </p:sp>
      <p:sp>
        <p:nvSpPr>
          <p:cNvPr id="10" name="Shape 709"/>
          <p:cNvSpPr/>
          <p:nvPr/>
        </p:nvSpPr>
        <p:spPr>
          <a:xfrm>
            <a:off x="1901025" y="2304058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2" name="Shape 708"/>
          <p:cNvSpPr/>
          <p:nvPr/>
        </p:nvSpPr>
        <p:spPr>
          <a:xfrm>
            <a:off x="12589481" y="1364539"/>
            <a:ext cx="1772921" cy="65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solidFill>
                  <a:srgbClr val="3C3C3C"/>
                </a:solidFill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  <a:sym typeface="San Francisco Display Light"/>
              </a:rPr>
              <a:t>Награды</a:t>
            </a:r>
            <a:endParaRPr dirty="0">
              <a:solidFill>
                <a:srgbClr val="3C3C3C"/>
              </a:solidFill>
              <a:latin typeface="Segoe UI" panose="020B0502040204020203" pitchFamily="34" charset="0"/>
              <a:ea typeface="San Francisco Display Bold"/>
              <a:cs typeface="Segoe UI" panose="020B0502040204020203" pitchFamily="34" charset="0"/>
              <a:sym typeface="San Francisco Display Bold"/>
            </a:endParaRPr>
          </a:p>
        </p:txBody>
      </p:sp>
      <p:sp>
        <p:nvSpPr>
          <p:cNvPr id="13" name="Shape 709"/>
          <p:cNvSpPr/>
          <p:nvPr/>
        </p:nvSpPr>
        <p:spPr>
          <a:xfrm>
            <a:off x="12673486" y="231309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814" y="1519000"/>
            <a:ext cx="1503420" cy="10605944"/>
          </a:xfrm>
          <a:prstGeom prst="rect">
            <a:avLst/>
          </a:prstGeom>
        </p:spPr>
      </p:pic>
      <p:sp>
        <p:nvSpPr>
          <p:cNvPr id="2054" name="Rectangle 91"/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93" name="Rectangle 104"/>
          <p:cNvSpPr>
            <a:spLocks noChangeArrowheads="1"/>
          </p:cNvSpPr>
          <p:nvPr/>
        </p:nvSpPr>
        <p:spPr bwMode="auto">
          <a:xfrm>
            <a:off x="2095500" y="380614"/>
            <a:ext cx="16065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rgbClr val="221E1F"/>
              </a:solidFill>
              <a:effectLst/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normalizeH="0" baseline="0" dirty="0" smtClean="0">
                <a:ln>
                  <a:noFill/>
                </a:ln>
                <a:solidFill>
                  <a:srgbClr val="221E1F"/>
                </a:solidFill>
                <a:effectLst/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Bavarian State Award: </a:t>
            </a:r>
            <a:r>
              <a:rPr kumimoji="0" lang="en-US" sz="600" b="0" i="0" u="none" strike="noStrike" cap="none" normalizeH="0" baseline="0" dirty="0" smtClean="0">
                <a:ln>
                  <a:noFill/>
                </a:ln>
                <a:solidFill>
                  <a:srgbClr val="383435"/>
                </a:solidFill>
                <a:effectLst/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Chamber machine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94" name="Прямоугольник 2093"/>
          <p:cNvSpPr/>
          <p:nvPr/>
        </p:nvSpPr>
        <p:spPr>
          <a:xfrm>
            <a:off x="17223344" y="1476823"/>
            <a:ext cx="6565956" cy="10741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err="1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Stifterverband</a:t>
            </a: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: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Innovative through research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sz="900" dirty="0" smtClean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Best </a:t>
            </a: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of 2012: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Water &amp; heat recovery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Bavarian State Award: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Degreasing cleaning with heat recovery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Campus </a:t>
            </a:r>
            <a:r>
              <a:rPr lang="en-US" sz="2600" dirty="0" err="1" smtClean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Verlag</a:t>
            </a:r>
            <a:r>
              <a:rPr lang="ru-RU" sz="2600" dirty="0" smtClean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 </a:t>
            </a:r>
            <a:r>
              <a:rPr lang="en-US" sz="2600" dirty="0" smtClean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„Hidden </a:t>
            </a: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Champions“ - World leaders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Innovation Award of German Industry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Bavarian Quality Award Craft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German Federal Price</a:t>
            </a:r>
            <a:r>
              <a:rPr lang="en-US" sz="2600" dirty="0" smtClean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:</a:t>
            </a:r>
            <a:endParaRPr lang="ru-RU" sz="2600" dirty="0" smtClean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Bavarian State Award</a:t>
            </a:r>
            <a:r>
              <a:rPr lang="en-US" sz="2600" dirty="0" smtClean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:</a:t>
            </a:r>
            <a:endParaRPr lang="ru-RU" sz="2600" dirty="0" smtClean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Innovation Award of German Industry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Innovation Award of German Industry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Innovation Award of German Industry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221E1F"/>
              </a:solidFill>
              <a:latin typeface="Arial" panose="020B0604020202020204" pitchFamily="34" charset="0"/>
              <a:ea typeface="Lucida Sans" panose="020B0602030504020204" pitchFamily="34" charset="0"/>
              <a:cs typeface="Lucida Sans" panose="020B0602030504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221E1F"/>
                </a:solidFill>
                <a:latin typeface="Arial" panose="020B0604020202020204" pitchFamily="34" charset="0"/>
                <a:ea typeface="Lucida Sans" panose="020B0602030504020204" pitchFamily="34" charset="0"/>
                <a:cs typeface="Lucida Sans" panose="020B0602030504020204" pitchFamily="34" charset="0"/>
              </a:rPr>
              <a:t>Bavarian State Award: Chamber machine</a:t>
            </a:r>
            <a:endParaRPr lang="ru-RU" sz="2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095" name="Рисунок 20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162" y="1327582"/>
            <a:ext cx="1332252" cy="11404245"/>
          </a:xfrm>
          <a:prstGeom prst="rect">
            <a:avLst/>
          </a:prstGeom>
        </p:spPr>
      </p:pic>
      <p:sp>
        <p:nvSpPr>
          <p:cNvPr id="2096" name="Rectangle 149"/>
          <p:cNvSpPr>
            <a:spLocks noChangeArrowheads="1"/>
          </p:cNvSpPr>
          <p:nvPr/>
        </p:nvSpPr>
        <p:spPr bwMode="auto">
          <a:xfrm>
            <a:off x="3585190" y="3082871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39" name="Rectangle 164"/>
          <p:cNvSpPr>
            <a:spLocks noChangeArrowheads="1"/>
          </p:cNvSpPr>
          <p:nvPr/>
        </p:nvSpPr>
        <p:spPr bwMode="auto">
          <a:xfrm>
            <a:off x="4784643" y="1258893"/>
            <a:ext cx="8460971" cy="1154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Поглощение </a:t>
            </a: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компанией </a:t>
            </a:r>
            <a:r>
              <a:rPr lang="ru-RU" sz="2400" dirty="0" err="1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Sugino</a:t>
            </a: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ru-RU" sz="2400" dirty="0" err="1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Machine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ru-RU" sz="2400" dirty="0" err="1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Limited</a:t>
            </a: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Строительство 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самой большой системы </a:t>
            </a: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камер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ZIPPEL для судовых двигателей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Строительство 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самой большой погружной </a:t>
            </a: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системы 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ZIPPEL для блоков двигателя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Преобразование в </a:t>
            </a:r>
            <a:r>
              <a:rPr lang="en-US" sz="2400" dirty="0" err="1" smtClean="0"/>
              <a:t>Zippel</a:t>
            </a:r>
            <a:r>
              <a:rPr lang="en-US" sz="2400" dirty="0" smtClean="0"/>
              <a:t> </a:t>
            </a:r>
            <a:r>
              <a:rPr lang="en-US" sz="2400" dirty="0"/>
              <a:t>GmbH &amp; Co. KG </a:t>
            </a:r>
            <a:r>
              <a:rPr lang="en-US" sz="2400" dirty="0" err="1"/>
              <a:t>Maschinenfabrik</a:t>
            </a:r>
            <a:endParaRPr lang="ru-RU" sz="2400" dirty="0"/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Открытие совместного предприятия: Корея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Строительство </a:t>
            </a: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нового собственного технического центра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Открытие </a:t>
            </a: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представительства: Азия</a:t>
            </a:r>
            <a:endParaRPr lang="ru-RU" sz="2400" dirty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Запуск </a:t>
            </a:r>
            <a:r>
              <a:rPr lang="ru-RU" sz="2400" u="sng" dirty="0" smtClean="0">
                <a:solidFill>
                  <a:schemeClr val="tx1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линейки оборудования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: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APOLLO </a:t>
            </a: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u="sng" dirty="0" smtClean="0">
                <a:solidFill>
                  <a:schemeClr val="tx1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и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ECO </a:t>
            </a:r>
            <a:r>
              <a:rPr lang="ru-RU" sz="2400" dirty="0" err="1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Liquide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ru-RU" sz="2400" dirty="0" err="1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Power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ru-RU" sz="2400" dirty="0" err="1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Concept</a:t>
            </a: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Успешное 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позиционирование в области </a:t>
            </a: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качественного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управления аэрокосмической 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техникой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Переезд 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в </a:t>
            </a:r>
            <a:r>
              <a:rPr lang="ru-RU" sz="2400" dirty="0" err="1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Werk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I 93073 </a:t>
            </a:r>
            <a:r>
              <a:rPr lang="ru-RU" sz="2400" dirty="0" err="1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Neutraubling</a:t>
            </a:r>
            <a:endParaRPr lang="ru-RU" sz="2400" dirty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Начало </a:t>
            </a: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производства: экологически 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чистые процессы </a:t>
            </a: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и 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оборудование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Начало </a:t>
            </a: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производства: однокамерная 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машина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Начало </a:t>
            </a: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производства: установка 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для очистки кувшинов </a:t>
            </a: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и 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посуды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221E1F"/>
              </a:solidFill>
              <a:latin typeface="Arial" panose="020B0604020202020204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Создание компании </a:t>
            </a:r>
            <a:r>
              <a:rPr lang="ru-RU" sz="2400" dirty="0" err="1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Maschinenfabrik</a:t>
            </a:r>
            <a:r>
              <a:rPr lang="ru-RU" sz="2400" dirty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ru-RU" sz="2400" dirty="0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Гюнтером </a:t>
            </a:r>
            <a:r>
              <a:rPr lang="ru-RU" sz="2400" dirty="0" err="1" smtClean="0">
                <a:solidFill>
                  <a:srgbClr val="221E1F"/>
                </a:solidFill>
                <a:latin typeface="Arial" panose="020B0604020202020204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Циппелем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767"/>
          <p:cNvSpPr/>
          <p:nvPr/>
        </p:nvSpPr>
        <p:spPr>
          <a:xfrm>
            <a:off x="12346648" y="5700528"/>
            <a:ext cx="10242550" cy="6350001"/>
          </a:xfrm>
          <a:prstGeom prst="rect">
            <a:avLst/>
          </a:prstGeom>
          <a:solidFill>
            <a:srgbClr val="E9ECEE"/>
          </a:solidFill>
          <a:ln w="12700">
            <a:miter lim="400000"/>
          </a:ln>
          <a:effectLst>
            <a:outerShdw blurRad="50800" dist="31750" dir="1080000" algn="ctr" rotWithShape="0">
              <a:srgbClr val="000000">
                <a:alpha val="27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3" name="Shape 763"/>
          <p:cNvSpPr/>
          <p:nvPr/>
        </p:nvSpPr>
        <p:spPr>
          <a:xfrm>
            <a:off x="-1" y="0"/>
            <a:ext cx="24384000" cy="6350001"/>
          </a:xfrm>
          <a:prstGeom prst="rect">
            <a:avLst/>
          </a:prstGeom>
          <a:solidFill>
            <a:srgbClr val="222328">
              <a:alpha val="808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4" name="Shape 7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765" name="Shape 765"/>
          <p:cNvSpPr/>
          <p:nvPr/>
        </p:nvSpPr>
        <p:spPr>
          <a:xfrm>
            <a:off x="1565275" y="2161628"/>
            <a:ext cx="5211363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de-DE" dirty="0" err="1"/>
              <a:t>Cleaning</a:t>
            </a:r>
            <a:r>
              <a:rPr lang="de-DE" dirty="0"/>
              <a:t> </a:t>
            </a:r>
            <a:r>
              <a:rPr lang="de-DE" dirty="0" err="1"/>
              <a:t>Inspection</a:t>
            </a:r>
            <a:r>
              <a:rPr lang="de-DE" dirty="0"/>
              <a:t> Center</a:t>
            </a:r>
            <a:endParaRPr dirty="0"/>
          </a:p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works</a:t>
            </a:r>
            <a:r>
              <a:rPr lang="de-DE" dirty="0"/>
              <a:t>.</a:t>
            </a:r>
            <a:endParaRPr dirty="0">
              <a:latin typeface="San Francisco Display Bold"/>
              <a:ea typeface="San Francisco Display Bold"/>
              <a:cs typeface="San Francisco Display Bold"/>
              <a:sym typeface="San Francisco Display Bold"/>
            </a:endParaRPr>
          </a:p>
        </p:txBody>
      </p:sp>
      <p:sp>
        <p:nvSpPr>
          <p:cNvPr id="766" name="Shape 766"/>
          <p:cNvSpPr/>
          <p:nvPr/>
        </p:nvSpPr>
        <p:spPr>
          <a:xfrm>
            <a:off x="1649280" y="3776133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67" name="Shape 767"/>
          <p:cNvSpPr/>
          <p:nvPr/>
        </p:nvSpPr>
        <p:spPr>
          <a:xfrm>
            <a:off x="1649280" y="5720857"/>
            <a:ext cx="10242550" cy="6350001"/>
          </a:xfrm>
          <a:prstGeom prst="rect">
            <a:avLst/>
          </a:prstGeom>
          <a:solidFill>
            <a:srgbClr val="E9ECEE"/>
          </a:solidFill>
          <a:ln w="12700">
            <a:miter lim="400000"/>
          </a:ln>
          <a:effectLst>
            <a:outerShdw blurRad="50800" dist="31750" dir="1080000" algn="ctr" rotWithShape="0">
              <a:srgbClr val="000000">
                <a:alpha val="27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9" name="Shape 769"/>
          <p:cNvSpPr/>
          <p:nvPr/>
        </p:nvSpPr>
        <p:spPr>
          <a:xfrm>
            <a:off x="2045162" y="8374285"/>
            <a:ext cx="9418292" cy="320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Полный цикл производства:</a:t>
            </a:r>
            <a:endParaRPr lang="en-US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lang="de-D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indent="0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Механическая обработка</a:t>
            </a:r>
            <a:endParaRPr lang="en-US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indent="0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Производство металлоконструкций</a:t>
            </a:r>
            <a:endParaRPr lang="en-US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indent="0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Сборка электрических компонентов и ЧПУ</a:t>
            </a:r>
            <a:endParaRPr lang="en-US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indent="0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Производство кинематических узлов</a:t>
            </a:r>
            <a:endParaRPr lang="en-US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indent="0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Производство инструмента и оснастки</a:t>
            </a:r>
            <a:endParaRPr lang="en-US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6141637" y="6620364"/>
            <a:ext cx="1270001" cy="1270001"/>
            <a:chOff x="6263345" y="7006105"/>
            <a:chExt cx="1270001" cy="1270001"/>
          </a:xfrm>
        </p:grpSpPr>
        <p:sp>
          <p:nvSpPr>
            <p:cNvPr id="768" name="Shape 768"/>
            <p:cNvSpPr/>
            <p:nvPr/>
          </p:nvSpPr>
          <p:spPr>
            <a:xfrm>
              <a:off x="6263345" y="7006105"/>
              <a:ext cx="1270001" cy="1270001"/>
            </a:xfrm>
            <a:prstGeom prst="ellipse">
              <a:avLst/>
            </a:prstGeom>
            <a:solidFill>
              <a:srgbClr val="35374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914400">
                <a:defRPr sz="3500">
                  <a:solidFill>
                    <a:srgbClr val="E8E8E6"/>
                  </a:solidFill>
                  <a:latin typeface="et-line"/>
                  <a:ea typeface="et-line"/>
                  <a:cs typeface="et-line"/>
                  <a:sym typeface="et-line"/>
                </a:defRPr>
              </a:lvl1pPr>
            </a:lstStyle>
            <a:p>
              <a:endParaRPr dirty="0"/>
            </a:p>
          </p:txBody>
        </p:sp>
        <p:sp>
          <p:nvSpPr>
            <p:cNvPr id="20" name="Freeform 168"/>
            <p:cNvSpPr>
              <a:spLocks noEditPoints="1"/>
            </p:cNvSpPr>
            <p:nvPr/>
          </p:nvSpPr>
          <p:spPr bwMode="auto">
            <a:xfrm>
              <a:off x="6718163" y="7463305"/>
              <a:ext cx="360363" cy="355600"/>
            </a:xfrm>
            <a:custGeom>
              <a:avLst/>
              <a:gdLst>
                <a:gd name="T0" fmla="*/ 96 w 156"/>
                <a:gd name="T1" fmla="*/ 88 h 156"/>
                <a:gd name="T2" fmla="*/ 31 w 156"/>
                <a:gd name="T3" fmla="*/ 152 h 156"/>
                <a:gd name="T4" fmla="*/ 23 w 156"/>
                <a:gd name="T5" fmla="*/ 156 h 156"/>
                <a:gd name="T6" fmla="*/ 14 w 156"/>
                <a:gd name="T7" fmla="*/ 152 h 156"/>
                <a:gd name="T8" fmla="*/ 4 w 156"/>
                <a:gd name="T9" fmla="*/ 142 h 156"/>
                <a:gd name="T10" fmla="*/ 0 w 156"/>
                <a:gd name="T11" fmla="*/ 133 h 156"/>
                <a:gd name="T12" fmla="*/ 4 w 156"/>
                <a:gd name="T13" fmla="*/ 125 h 156"/>
                <a:gd name="T14" fmla="*/ 68 w 156"/>
                <a:gd name="T15" fmla="*/ 60 h 156"/>
                <a:gd name="T16" fmla="*/ 79 w 156"/>
                <a:gd name="T17" fmla="*/ 77 h 156"/>
                <a:gd name="T18" fmla="*/ 96 w 156"/>
                <a:gd name="T19" fmla="*/ 88 h 156"/>
                <a:gd name="T20" fmla="*/ 33 w 156"/>
                <a:gd name="T21" fmla="*/ 132 h 156"/>
                <a:gd name="T22" fmla="*/ 35 w 156"/>
                <a:gd name="T23" fmla="*/ 127 h 156"/>
                <a:gd name="T24" fmla="*/ 33 w 156"/>
                <a:gd name="T25" fmla="*/ 123 h 156"/>
                <a:gd name="T26" fmla="*/ 29 w 156"/>
                <a:gd name="T27" fmla="*/ 121 h 156"/>
                <a:gd name="T28" fmla="*/ 25 w 156"/>
                <a:gd name="T29" fmla="*/ 123 h 156"/>
                <a:gd name="T30" fmla="*/ 23 w 156"/>
                <a:gd name="T31" fmla="*/ 127 h 156"/>
                <a:gd name="T32" fmla="*/ 25 w 156"/>
                <a:gd name="T33" fmla="*/ 132 h 156"/>
                <a:gd name="T34" fmla="*/ 29 w 156"/>
                <a:gd name="T35" fmla="*/ 133 h 156"/>
                <a:gd name="T36" fmla="*/ 33 w 156"/>
                <a:gd name="T37" fmla="*/ 132 h 156"/>
                <a:gd name="T38" fmla="*/ 156 w 156"/>
                <a:gd name="T39" fmla="*/ 47 h 156"/>
                <a:gd name="T40" fmla="*/ 153 w 156"/>
                <a:gd name="T41" fmla="*/ 57 h 156"/>
                <a:gd name="T42" fmla="*/ 138 w 156"/>
                <a:gd name="T43" fmla="*/ 77 h 156"/>
                <a:gd name="T44" fmla="*/ 113 w 156"/>
                <a:gd name="T45" fmla="*/ 85 h 156"/>
                <a:gd name="T46" fmla="*/ 84 w 156"/>
                <a:gd name="T47" fmla="*/ 73 h 156"/>
                <a:gd name="T48" fmla="*/ 71 w 156"/>
                <a:gd name="T49" fmla="*/ 43 h 156"/>
                <a:gd name="T50" fmla="*/ 84 w 156"/>
                <a:gd name="T51" fmla="*/ 13 h 156"/>
                <a:gd name="T52" fmla="*/ 113 w 156"/>
                <a:gd name="T53" fmla="*/ 0 h 156"/>
                <a:gd name="T54" fmla="*/ 125 w 156"/>
                <a:gd name="T55" fmla="*/ 2 h 156"/>
                <a:gd name="T56" fmla="*/ 135 w 156"/>
                <a:gd name="T57" fmla="*/ 6 h 156"/>
                <a:gd name="T58" fmla="*/ 137 w 156"/>
                <a:gd name="T59" fmla="*/ 9 h 156"/>
                <a:gd name="T60" fmla="*/ 135 w 156"/>
                <a:gd name="T61" fmla="*/ 12 h 156"/>
                <a:gd name="T62" fmla="*/ 107 w 156"/>
                <a:gd name="T63" fmla="*/ 28 h 156"/>
                <a:gd name="T64" fmla="*/ 107 w 156"/>
                <a:gd name="T65" fmla="*/ 49 h 156"/>
                <a:gd name="T66" fmla="*/ 126 w 156"/>
                <a:gd name="T67" fmla="*/ 59 h 156"/>
                <a:gd name="T68" fmla="*/ 133 w 156"/>
                <a:gd name="T69" fmla="*/ 54 h 156"/>
                <a:gd name="T70" fmla="*/ 146 w 156"/>
                <a:gd name="T71" fmla="*/ 47 h 156"/>
                <a:gd name="T72" fmla="*/ 153 w 156"/>
                <a:gd name="T73" fmla="*/ 43 h 156"/>
                <a:gd name="T74" fmla="*/ 155 w 156"/>
                <a:gd name="T75" fmla="*/ 44 h 156"/>
                <a:gd name="T76" fmla="*/ 156 w 156"/>
                <a:gd name="T77" fmla="*/ 4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6" h="156">
                  <a:moveTo>
                    <a:pt x="96" y="88"/>
                  </a:moveTo>
                  <a:cubicBezTo>
                    <a:pt x="31" y="152"/>
                    <a:pt x="31" y="152"/>
                    <a:pt x="31" y="152"/>
                  </a:cubicBezTo>
                  <a:cubicBezTo>
                    <a:pt x="29" y="155"/>
                    <a:pt x="26" y="156"/>
                    <a:pt x="23" y="156"/>
                  </a:cubicBezTo>
                  <a:cubicBezTo>
                    <a:pt x="19" y="156"/>
                    <a:pt x="17" y="155"/>
                    <a:pt x="14" y="152"/>
                  </a:cubicBezTo>
                  <a:cubicBezTo>
                    <a:pt x="4" y="142"/>
                    <a:pt x="4" y="142"/>
                    <a:pt x="4" y="142"/>
                  </a:cubicBezTo>
                  <a:cubicBezTo>
                    <a:pt x="2" y="140"/>
                    <a:pt x="0" y="137"/>
                    <a:pt x="0" y="133"/>
                  </a:cubicBezTo>
                  <a:cubicBezTo>
                    <a:pt x="0" y="130"/>
                    <a:pt x="2" y="127"/>
                    <a:pt x="4" y="125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71" y="67"/>
                    <a:pt x="75" y="72"/>
                    <a:pt x="79" y="77"/>
                  </a:cubicBezTo>
                  <a:cubicBezTo>
                    <a:pt x="84" y="82"/>
                    <a:pt x="90" y="85"/>
                    <a:pt x="96" y="88"/>
                  </a:cubicBezTo>
                  <a:close/>
                  <a:moveTo>
                    <a:pt x="33" y="132"/>
                  </a:moveTo>
                  <a:cubicBezTo>
                    <a:pt x="34" y="130"/>
                    <a:pt x="35" y="129"/>
                    <a:pt x="35" y="127"/>
                  </a:cubicBezTo>
                  <a:cubicBezTo>
                    <a:pt x="35" y="126"/>
                    <a:pt x="34" y="124"/>
                    <a:pt x="33" y="123"/>
                  </a:cubicBezTo>
                  <a:cubicBezTo>
                    <a:pt x="32" y="122"/>
                    <a:pt x="30" y="121"/>
                    <a:pt x="29" y="121"/>
                  </a:cubicBezTo>
                  <a:cubicBezTo>
                    <a:pt x="27" y="121"/>
                    <a:pt x="26" y="122"/>
                    <a:pt x="25" y="123"/>
                  </a:cubicBezTo>
                  <a:cubicBezTo>
                    <a:pt x="23" y="124"/>
                    <a:pt x="23" y="126"/>
                    <a:pt x="23" y="127"/>
                  </a:cubicBezTo>
                  <a:cubicBezTo>
                    <a:pt x="23" y="129"/>
                    <a:pt x="23" y="130"/>
                    <a:pt x="25" y="132"/>
                  </a:cubicBezTo>
                  <a:cubicBezTo>
                    <a:pt x="26" y="133"/>
                    <a:pt x="27" y="133"/>
                    <a:pt x="29" y="133"/>
                  </a:cubicBezTo>
                  <a:cubicBezTo>
                    <a:pt x="30" y="133"/>
                    <a:pt x="32" y="133"/>
                    <a:pt x="33" y="132"/>
                  </a:cubicBezTo>
                  <a:close/>
                  <a:moveTo>
                    <a:pt x="156" y="47"/>
                  </a:moveTo>
                  <a:cubicBezTo>
                    <a:pt x="156" y="49"/>
                    <a:pt x="155" y="52"/>
                    <a:pt x="153" y="57"/>
                  </a:cubicBezTo>
                  <a:cubicBezTo>
                    <a:pt x="151" y="65"/>
                    <a:pt x="145" y="72"/>
                    <a:pt x="138" y="77"/>
                  </a:cubicBezTo>
                  <a:cubicBezTo>
                    <a:pt x="131" y="82"/>
                    <a:pt x="122" y="85"/>
                    <a:pt x="113" y="85"/>
                  </a:cubicBezTo>
                  <a:cubicBezTo>
                    <a:pt x="102" y="85"/>
                    <a:pt x="92" y="81"/>
                    <a:pt x="84" y="73"/>
                  </a:cubicBezTo>
                  <a:cubicBezTo>
                    <a:pt x="75" y="64"/>
                    <a:pt x="71" y="54"/>
                    <a:pt x="71" y="43"/>
                  </a:cubicBezTo>
                  <a:cubicBezTo>
                    <a:pt x="71" y="31"/>
                    <a:pt x="75" y="21"/>
                    <a:pt x="84" y="13"/>
                  </a:cubicBezTo>
                  <a:cubicBezTo>
                    <a:pt x="92" y="4"/>
                    <a:pt x="102" y="0"/>
                    <a:pt x="113" y="0"/>
                  </a:cubicBezTo>
                  <a:cubicBezTo>
                    <a:pt x="117" y="0"/>
                    <a:pt x="121" y="1"/>
                    <a:pt x="125" y="2"/>
                  </a:cubicBezTo>
                  <a:cubicBezTo>
                    <a:pt x="129" y="3"/>
                    <a:pt x="132" y="4"/>
                    <a:pt x="135" y="6"/>
                  </a:cubicBezTo>
                  <a:cubicBezTo>
                    <a:pt x="136" y="7"/>
                    <a:pt x="137" y="8"/>
                    <a:pt x="137" y="9"/>
                  </a:cubicBezTo>
                  <a:cubicBezTo>
                    <a:pt x="137" y="10"/>
                    <a:pt x="136" y="11"/>
                    <a:pt x="135" y="12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26" y="59"/>
                    <a:pt x="126" y="59"/>
                    <a:pt x="126" y="59"/>
                  </a:cubicBezTo>
                  <a:cubicBezTo>
                    <a:pt x="126" y="59"/>
                    <a:pt x="128" y="57"/>
                    <a:pt x="133" y="54"/>
                  </a:cubicBezTo>
                  <a:cubicBezTo>
                    <a:pt x="138" y="51"/>
                    <a:pt x="142" y="49"/>
                    <a:pt x="146" y="47"/>
                  </a:cubicBezTo>
                  <a:cubicBezTo>
                    <a:pt x="150" y="44"/>
                    <a:pt x="152" y="43"/>
                    <a:pt x="153" y="43"/>
                  </a:cubicBezTo>
                  <a:cubicBezTo>
                    <a:pt x="154" y="43"/>
                    <a:pt x="154" y="44"/>
                    <a:pt x="155" y="44"/>
                  </a:cubicBezTo>
                  <a:cubicBezTo>
                    <a:pt x="155" y="45"/>
                    <a:pt x="156" y="46"/>
                    <a:pt x="156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defTabSz="153619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24">
                <a:latin typeface="+mn-lt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16832922" y="6748006"/>
            <a:ext cx="1270001" cy="1270001"/>
            <a:chOff x="14260379" y="7013735"/>
            <a:chExt cx="1270001" cy="1270001"/>
          </a:xfrm>
        </p:grpSpPr>
        <p:sp>
          <p:nvSpPr>
            <p:cNvPr id="22" name="Shape 771"/>
            <p:cNvSpPr/>
            <p:nvPr/>
          </p:nvSpPr>
          <p:spPr>
            <a:xfrm>
              <a:off x="14260379" y="7013735"/>
              <a:ext cx="1270001" cy="1270001"/>
            </a:xfrm>
            <a:prstGeom prst="ellipse">
              <a:avLst/>
            </a:prstGeom>
            <a:solidFill>
              <a:srgbClr val="35374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914400">
                <a:defRPr sz="3500">
                  <a:solidFill>
                    <a:srgbClr val="E8E8E6"/>
                  </a:solidFill>
                  <a:latin typeface="et-line"/>
                  <a:ea typeface="et-line"/>
                  <a:cs typeface="et-line"/>
                  <a:sym typeface="et-line"/>
                </a:defRPr>
              </a:lvl1pPr>
            </a:lstStyle>
            <a:p>
              <a:endParaRPr dirty="0"/>
            </a:p>
          </p:txBody>
        </p:sp>
        <p:sp>
          <p:nvSpPr>
            <p:cNvPr id="23" name="Freeform 365"/>
            <p:cNvSpPr>
              <a:spLocks noEditPoints="1"/>
            </p:cNvSpPr>
            <p:nvPr/>
          </p:nvSpPr>
          <p:spPr bwMode="auto">
            <a:xfrm>
              <a:off x="14673922" y="7481253"/>
              <a:ext cx="442913" cy="334963"/>
            </a:xfrm>
            <a:custGeom>
              <a:avLst/>
              <a:gdLst>
                <a:gd name="T0" fmla="*/ 128 w 128"/>
                <a:gd name="T1" fmla="*/ 88 h 97"/>
                <a:gd name="T2" fmla="*/ 128 w 128"/>
                <a:gd name="T3" fmla="*/ 97 h 97"/>
                <a:gd name="T4" fmla="*/ 0 w 128"/>
                <a:gd name="T5" fmla="*/ 97 h 97"/>
                <a:gd name="T6" fmla="*/ 0 w 128"/>
                <a:gd name="T7" fmla="*/ 0 h 97"/>
                <a:gd name="T8" fmla="*/ 8 w 128"/>
                <a:gd name="T9" fmla="*/ 0 h 97"/>
                <a:gd name="T10" fmla="*/ 8 w 128"/>
                <a:gd name="T11" fmla="*/ 88 h 97"/>
                <a:gd name="T12" fmla="*/ 128 w 128"/>
                <a:gd name="T13" fmla="*/ 88 h 97"/>
                <a:gd name="T14" fmla="*/ 40 w 128"/>
                <a:gd name="T15" fmla="*/ 48 h 97"/>
                <a:gd name="T16" fmla="*/ 40 w 128"/>
                <a:gd name="T17" fmla="*/ 80 h 97"/>
                <a:gd name="T18" fmla="*/ 24 w 128"/>
                <a:gd name="T19" fmla="*/ 80 h 97"/>
                <a:gd name="T20" fmla="*/ 24 w 128"/>
                <a:gd name="T21" fmla="*/ 48 h 97"/>
                <a:gd name="T22" fmla="*/ 40 w 128"/>
                <a:gd name="T23" fmla="*/ 48 h 97"/>
                <a:gd name="T24" fmla="*/ 64 w 128"/>
                <a:gd name="T25" fmla="*/ 16 h 97"/>
                <a:gd name="T26" fmla="*/ 64 w 128"/>
                <a:gd name="T27" fmla="*/ 80 h 97"/>
                <a:gd name="T28" fmla="*/ 48 w 128"/>
                <a:gd name="T29" fmla="*/ 80 h 97"/>
                <a:gd name="T30" fmla="*/ 48 w 128"/>
                <a:gd name="T31" fmla="*/ 16 h 97"/>
                <a:gd name="T32" fmla="*/ 64 w 128"/>
                <a:gd name="T33" fmla="*/ 16 h 97"/>
                <a:gd name="T34" fmla="*/ 88 w 128"/>
                <a:gd name="T35" fmla="*/ 32 h 97"/>
                <a:gd name="T36" fmla="*/ 88 w 128"/>
                <a:gd name="T37" fmla="*/ 80 h 97"/>
                <a:gd name="T38" fmla="*/ 72 w 128"/>
                <a:gd name="T39" fmla="*/ 80 h 97"/>
                <a:gd name="T40" fmla="*/ 72 w 128"/>
                <a:gd name="T41" fmla="*/ 32 h 97"/>
                <a:gd name="T42" fmla="*/ 88 w 128"/>
                <a:gd name="T43" fmla="*/ 32 h 97"/>
                <a:gd name="T44" fmla="*/ 112 w 128"/>
                <a:gd name="T45" fmla="*/ 8 h 97"/>
                <a:gd name="T46" fmla="*/ 112 w 128"/>
                <a:gd name="T47" fmla="*/ 80 h 97"/>
                <a:gd name="T48" fmla="*/ 97 w 128"/>
                <a:gd name="T49" fmla="*/ 80 h 97"/>
                <a:gd name="T50" fmla="*/ 97 w 128"/>
                <a:gd name="T51" fmla="*/ 8 h 97"/>
                <a:gd name="T52" fmla="*/ 112 w 128"/>
                <a:gd name="T53" fmla="*/ 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8" h="97">
                  <a:moveTo>
                    <a:pt x="128" y="88"/>
                  </a:moveTo>
                  <a:lnTo>
                    <a:pt x="128" y="97"/>
                  </a:lnTo>
                  <a:lnTo>
                    <a:pt x="0" y="97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8"/>
                  </a:lnTo>
                  <a:lnTo>
                    <a:pt x="128" y="88"/>
                  </a:lnTo>
                  <a:close/>
                  <a:moveTo>
                    <a:pt x="40" y="48"/>
                  </a:moveTo>
                  <a:lnTo>
                    <a:pt x="40" y="80"/>
                  </a:lnTo>
                  <a:lnTo>
                    <a:pt x="24" y="80"/>
                  </a:lnTo>
                  <a:lnTo>
                    <a:pt x="24" y="48"/>
                  </a:lnTo>
                  <a:lnTo>
                    <a:pt x="40" y="48"/>
                  </a:lnTo>
                  <a:close/>
                  <a:moveTo>
                    <a:pt x="64" y="16"/>
                  </a:moveTo>
                  <a:lnTo>
                    <a:pt x="64" y="80"/>
                  </a:lnTo>
                  <a:lnTo>
                    <a:pt x="48" y="80"/>
                  </a:lnTo>
                  <a:lnTo>
                    <a:pt x="48" y="16"/>
                  </a:lnTo>
                  <a:lnTo>
                    <a:pt x="64" y="16"/>
                  </a:lnTo>
                  <a:close/>
                  <a:moveTo>
                    <a:pt x="88" y="32"/>
                  </a:moveTo>
                  <a:lnTo>
                    <a:pt x="88" y="80"/>
                  </a:lnTo>
                  <a:lnTo>
                    <a:pt x="72" y="80"/>
                  </a:lnTo>
                  <a:lnTo>
                    <a:pt x="72" y="32"/>
                  </a:lnTo>
                  <a:lnTo>
                    <a:pt x="88" y="32"/>
                  </a:lnTo>
                  <a:close/>
                  <a:moveTo>
                    <a:pt x="112" y="8"/>
                  </a:moveTo>
                  <a:lnTo>
                    <a:pt x="112" y="80"/>
                  </a:lnTo>
                  <a:lnTo>
                    <a:pt x="97" y="80"/>
                  </a:lnTo>
                  <a:lnTo>
                    <a:pt x="97" y="8"/>
                  </a:lnTo>
                  <a:lnTo>
                    <a:pt x="112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defTabSz="153619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24">
                <a:latin typeface="+mn-lt"/>
              </a:endParaRPr>
            </a:p>
          </p:txBody>
        </p:sp>
      </p:grpSp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9" b="32639"/>
          <a:stretch>
            <a:fillRect/>
          </a:stretch>
        </p:blipFill>
        <p:spPr/>
      </p:pic>
      <p:sp>
        <p:nvSpPr>
          <p:cNvPr id="28" name="Shape 769"/>
          <p:cNvSpPr/>
          <p:nvPr/>
        </p:nvSpPr>
        <p:spPr>
          <a:xfrm>
            <a:off x="12758775" y="8374285"/>
            <a:ext cx="9418292" cy="320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8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Собственный конструкторский отдел:</a:t>
            </a:r>
            <a:endParaRPr lang="de-DE" sz="28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endParaRPr lang="de-D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indent="0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Механика</a:t>
            </a:r>
            <a:endParaRPr lang="en-US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indent="0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Электроника</a:t>
            </a:r>
            <a:endParaRPr lang="en-US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indent="0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Программирование</a:t>
            </a:r>
            <a:endParaRPr lang="en-US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indent="0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Испытательный стенд</a:t>
            </a:r>
            <a:endParaRPr lang="en-US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 indent="0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4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Бюро стандартизации технической документации</a:t>
            </a:r>
            <a:endParaRPr lang="en-US" sz="24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blinds dir="ver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94" y="-16231"/>
            <a:ext cx="20955256" cy="13097035"/>
          </a:xfrm>
          <a:prstGeom prst="rect">
            <a:avLst/>
          </a:prstGeom>
        </p:spPr>
      </p:pic>
      <p:sp>
        <p:nvSpPr>
          <p:cNvPr id="1712" name="Shape 17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714" name="Shape 1714"/>
          <p:cNvSpPr/>
          <p:nvPr/>
        </p:nvSpPr>
        <p:spPr>
          <a:xfrm>
            <a:off x="1565275" y="2777309"/>
            <a:ext cx="3552254" cy="70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3600" dirty="0" smtClean="0">
                <a:solidFill>
                  <a:srgbClr val="3C3C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Глобальная сеть</a:t>
            </a:r>
            <a:endParaRPr sz="3600" dirty="0">
              <a:solidFill>
                <a:srgbClr val="3C3C3C"/>
              </a:solidFill>
              <a:latin typeface="Segoe UI" panose="020B0502040204020203" pitchFamily="34" charset="0"/>
              <a:ea typeface="San Francisco Display Bold"/>
              <a:cs typeface="Segoe UI" panose="020B0502040204020203" pitchFamily="34" charset="0"/>
              <a:sym typeface="San Francisco Display Bold"/>
            </a:endParaRPr>
          </a:p>
        </p:txBody>
      </p:sp>
      <p:sp>
        <p:nvSpPr>
          <p:cNvPr id="1715" name="Shape 1715"/>
          <p:cNvSpPr/>
          <p:nvPr/>
        </p:nvSpPr>
        <p:spPr>
          <a:xfrm>
            <a:off x="1565275" y="5040347"/>
            <a:ext cx="102657" cy="437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sz="20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16" name="Shape 1716"/>
          <p:cNvSpPr/>
          <p:nvPr/>
        </p:nvSpPr>
        <p:spPr>
          <a:xfrm>
            <a:off x="1649280" y="3776133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9" name="Gruppieren 8"/>
          <p:cNvGrpSpPr/>
          <p:nvPr/>
        </p:nvGrpSpPr>
        <p:grpSpPr>
          <a:xfrm>
            <a:off x="4464820" y="2103910"/>
            <a:ext cx="23164268" cy="12959796"/>
            <a:chOff x="3988570" y="2184873"/>
            <a:chExt cx="23164268" cy="12959796"/>
          </a:xfrm>
        </p:grpSpPr>
        <p:sp>
          <p:nvSpPr>
            <p:cNvPr id="7" name="Rechteck 6"/>
            <p:cNvSpPr/>
            <p:nvPr/>
          </p:nvSpPr>
          <p:spPr>
            <a:xfrm>
              <a:off x="8347587" y="2771025"/>
              <a:ext cx="14659897" cy="9175169"/>
            </a:xfrm>
            <a:prstGeom prst="rect">
              <a:avLst/>
            </a:prstGeom>
            <a:solidFill>
              <a:srgbClr val="FAFAFA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5" name="Gruppieren 4"/>
            <p:cNvGrpSpPr/>
            <p:nvPr/>
          </p:nvGrpSpPr>
          <p:grpSpPr>
            <a:xfrm>
              <a:off x="3988570" y="2184873"/>
              <a:ext cx="23164268" cy="12959796"/>
              <a:chOff x="2981138" y="-184285"/>
              <a:chExt cx="20241583" cy="11324631"/>
            </a:xfrm>
          </p:grpSpPr>
          <p:pic>
            <p:nvPicPr>
              <p:cNvPr id="1717" name="image2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81138" y="-184285"/>
                <a:ext cx="20241583" cy="1132463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0" name="Grafik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624" y="2180634"/>
                <a:ext cx="10940610" cy="5532001"/>
              </a:xfrm>
              <a:prstGeom prst="rect">
                <a:avLst/>
              </a:prstGeom>
            </p:spPr>
          </p:pic>
          <p:pic>
            <p:nvPicPr>
              <p:cNvPr id="4" name="Grafik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72415" y="709344"/>
                <a:ext cx="3645731" cy="533522"/>
              </a:xfrm>
              <a:prstGeom prst="rect">
                <a:avLst/>
              </a:prstGeom>
            </p:spPr>
          </p:pic>
          <p:sp>
            <p:nvSpPr>
              <p:cNvPr id="13" name="Shape 1714"/>
              <p:cNvSpPr/>
              <p:nvPr/>
            </p:nvSpPr>
            <p:spPr>
              <a:xfrm>
                <a:off x="6790169" y="1353770"/>
                <a:ext cx="12810226" cy="6221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anchor="b">
                <a:spAutoFit/>
              </a:bodyPr>
              <a:lstStyle/>
              <a:p>
                <a:pPr>
                  <a:lnSpc>
                    <a:spcPct val="120000"/>
                  </a:lnSpc>
                  <a:defRPr sz="3300">
                    <a:solidFill>
                      <a:srgbClr val="53585F"/>
                    </a:solidFill>
                    <a:latin typeface="San Francisco Display Light"/>
                    <a:ea typeface="San Francisco Display Light"/>
                    <a:cs typeface="San Francisco Display Light"/>
                    <a:sym typeface="San Francisco Display Light"/>
                  </a:defRPr>
                </a:pPr>
                <a:r>
                  <a:rPr lang="de-DE" dirty="0">
                    <a:solidFill>
                      <a:srgbClr val="3C3C3C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Globales Netzwerk</a:t>
                </a:r>
                <a:endParaRPr dirty="0">
                  <a:solidFill>
                    <a:srgbClr val="3C3C3C"/>
                  </a:solidFill>
                  <a:latin typeface="Segoe UI" panose="020B0502040204020203" pitchFamily="34" charset="0"/>
                  <a:ea typeface="San Francisco Display Bold"/>
                  <a:cs typeface="Segoe UI" panose="020B0502040204020203" pitchFamily="34" charset="0"/>
                  <a:sym typeface="San Francisco Display Bold"/>
                </a:endParaRPr>
              </a:p>
            </p:txBody>
          </p:sp>
        </p:grpSp>
      </p:grpSp>
      <p:sp>
        <p:nvSpPr>
          <p:cNvPr id="11" name="Shape 618"/>
          <p:cNvSpPr/>
          <p:nvPr/>
        </p:nvSpPr>
        <p:spPr>
          <a:xfrm>
            <a:off x="1606497" y="4213753"/>
            <a:ext cx="6310723" cy="579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Основные технологии компании </a:t>
            </a:r>
            <a:r>
              <a:rPr lang="ru-RU" sz="2800" dirty="0" err="1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Sugino</a:t>
            </a: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800" dirty="0" err="1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Machine</a:t>
            </a: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800" dirty="0" err="1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Ltd</a:t>
            </a:r>
            <a:r>
              <a:rPr lang="ru-RU" sz="28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можно найти на самых разнообразных рынках, </a:t>
            </a:r>
            <a:r>
              <a:rPr lang="ru-RU" sz="28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эти технологии приводят к созданию инновационных продуктов </a:t>
            </a: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28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решений </a:t>
            </a: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для наших клиентов.</a:t>
            </a: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endParaRPr lang="ru-RU" sz="28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20000"/>
              </a:lnSpc>
              <a:defRPr sz="18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2800" dirty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Глобальная сеть филиалов предлагает нашим клиентам самые современные и оптимальные продукты и услуги – 365 дней в году</a:t>
            </a:r>
            <a:r>
              <a:rPr lang="ru-RU" sz="2800" dirty="0" smtClean="0">
                <a:solidFill>
                  <a:srgbClr val="8282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2800" dirty="0">
              <a:solidFill>
                <a:srgbClr val="8282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9025467" y="3996267"/>
            <a:ext cx="14257866" cy="7721600"/>
          </a:xfrm>
          <a:prstGeom prst="rect">
            <a:avLst/>
          </a:prstGeom>
          <a:solidFill>
            <a:srgbClr val="FAFAF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607" y="4233500"/>
            <a:ext cx="13194324" cy="667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3" r="21243"/>
          <a:stretch>
            <a:fillRect/>
          </a:stretch>
        </p:blipFill>
        <p:spPr/>
      </p:pic>
      <p:pic>
        <p:nvPicPr>
          <p:cNvPr id="10" name="Bildplatzhalter 9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>
            <a:fillRect/>
          </a:stretch>
        </p:blipFill>
        <p:spPr/>
      </p:pic>
      <p:pic>
        <p:nvPicPr>
          <p:cNvPr id="14" name="Bildplatzhalter 13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r="14375"/>
          <a:stretch>
            <a:fillRect/>
          </a:stretch>
        </p:blipFill>
        <p:spPr>
          <a:xfrm>
            <a:off x="12233275" y="1595438"/>
            <a:ext cx="5207000" cy="5207000"/>
          </a:xfrm>
        </p:spPr>
      </p:pic>
      <p:sp>
        <p:nvSpPr>
          <p:cNvPr id="42" name="Shape 1136"/>
          <p:cNvSpPr/>
          <p:nvPr/>
        </p:nvSpPr>
        <p:spPr>
          <a:xfrm>
            <a:off x="12224650" y="1604169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1136"/>
          <p:cNvSpPr/>
          <p:nvPr/>
        </p:nvSpPr>
        <p:spPr>
          <a:xfrm>
            <a:off x="12254863" y="6887369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8" name="Shape 10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7" name="Bildplatzhalter 26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8" r="22148"/>
          <a:stretch>
            <a:fillRect/>
          </a:stretch>
        </p:blipFill>
        <p:spPr/>
      </p:pic>
      <p:sp>
        <p:nvSpPr>
          <p:cNvPr id="1074" name="Shape 1074"/>
          <p:cNvSpPr/>
          <p:nvPr/>
        </p:nvSpPr>
        <p:spPr>
          <a:xfrm>
            <a:off x="17517952" y="6896100"/>
            <a:ext cx="5207001" cy="5207000"/>
          </a:xfrm>
          <a:prstGeom prst="rect">
            <a:avLst/>
          </a:prstGeom>
          <a:gradFill>
            <a:gsLst>
              <a:gs pos="0">
                <a:srgbClr val="21398F"/>
              </a:gs>
              <a:gs pos="100000">
                <a:srgbClr val="373737"/>
              </a:gs>
            </a:gsLst>
            <a:lin ang="329261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5" name="Shape 1075"/>
          <p:cNvSpPr/>
          <p:nvPr/>
        </p:nvSpPr>
        <p:spPr>
          <a:xfrm>
            <a:off x="1654174" y="6896100"/>
            <a:ext cx="10496553" cy="5207000"/>
          </a:xfrm>
          <a:prstGeom prst="rect">
            <a:avLst/>
          </a:prstGeom>
          <a:solidFill>
            <a:srgbClr val="2F31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6" name="Shape 1076"/>
          <p:cNvSpPr/>
          <p:nvPr/>
        </p:nvSpPr>
        <p:spPr>
          <a:xfrm>
            <a:off x="2250794" y="7688615"/>
            <a:ext cx="5918287" cy="193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Основные производители</a:t>
            </a:r>
          </a:p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ражданских и коммерческих</a:t>
            </a:r>
          </a:p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транспортных средств</a:t>
            </a:r>
            <a:endParaRPr lang="de-D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78" name="Shape 1078"/>
          <p:cNvSpPr/>
          <p:nvPr/>
        </p:nvSpPr>
        <p:spPr>
          <a:xfrm>
            <a:off x="2334799" y="9912518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79" name="Shape 1079"/>
          <p:cNvSpPr/>
          <p:nvPr/>
        </p:nvSpPr>
        <p:spPr>
          <a:xfrm>
            <a:off x="18355995" y="9222524"/>
            <a:ext cx="353091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5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многие другие</a:t>
            </a:r>
            <a:endParaRPr lang="de-DE"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Bildplatzhalter 19"/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16687"/>
          <a:stretch>
            <a:fillRect/>
          </a:stretch>
        </p:blipFill>
        <p:spPr/>
      </p:pic>
      <p:sp>
        <p:nvSpPr>
          <p:cNvPr id="15" name="Shape 1136"/>
          <p:cNvSpPr/>
          <p:nvPr/>
        </p:nvSpPr>
        <p:spPr>
          <a:xfrm>
            <a:off x="1654174" y="1612900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Shape 1136"/>
          <p:cNvSpPr/>
          <p:nvPr/>
        </p:nvSpPr>
        <p:spPr>
          <a:xfrm>
            <a:off x="6943704" y="1612900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 1136"/>
          <p:cNvSpPr/>
          <p:nvPr/>
        </p:nvSpPr>
        <p:spPr>
          <a:xfrm>
            <a:off x="17517950" y="1599172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Shape 1136"/>
          <p:cNvSpPr/>
          <p:nvPr/>
        </p:nvSpPr>
        <p:spPr>
          <a:xfrm>
            <a:off x="1654154" y="5541767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 1136"/>
          <p:cNvSpPr/>
          <p:nvPr/>
        </p:nvSpPr>
        <p:spPr>
          <a:xfrm>
            <a:off x="6943725" y="5542868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hape 1137"/>
          <p:cNvSpPr/>
          <p:nvPr/>
        </p:nvSpPr>
        <p:spPr>
          <a:xfrm>
            <a:off x="1654135" y="5898705"/>
            <a:ext cx="5194685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BMW AG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Shape 1137"/>
          <p:cNvSpPr/>
          <p:nvPr/>
        </p:nvSpPr>
        <p:spPr>
          <a:xfrm>
            <a:off x="6946153" y="5884977"/>
            <a:ext cx="5174965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AUDI AG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Shape 1136"/>
          <p:cNvSpPr/>
          <p:nvPr/>
        </p:nvSpPr>
        <p:spPr>
          <a:xfrm>
            <a:off x="12223386" y="5532660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Shape 1137"/>
          <p:cNvSpPr/>
          <p:nvPr/>
        </p:nvSpPr>
        <p:spPr>
          <a:xfrm>
            <a:off x="12223387" y="5884977"/>
            <a:ext cx="5199638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Adam Opel AG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Shape 1136"/>
          <p:cNvSpPr/>
          <p:nvPr/>
        </p:nvSpPr>
        <p:spPr>
          <a:xfrm>
            <a:off x="17517950" y="5534903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3" name="Shape 1137"/>
          <p:cNvSpPr/>
          <p:nvPr/>
        </p:nvSpPr>
        <p:spPr>
          <a:xfrm>
            <a:off x="17517951" y="5884976"/>
            <a:ext cx="520697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Daimler AG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Shape 1136"/>
          <p:cNvSpPr/>
          <p:nvPr/>
        </p:nvSpPr>
        <p:spPr>
          <a:xfrm>
            <a:off x="12233274" y="10822265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Shape 1137"/>
          <p:cNvSpPr/>
          <p:nvPr/>
        </p:nvSpPr>
        <p:spPr>
          <a:xfrm>
            <a:off x="12223386" y="11168300"/>
            <a:ext cx="519963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KIA Motors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39" name="Shape 1136"/>
          <p:cNvSpPr/>
          <p:nvPr/>
        </p:nvSpPr>
        <p:spPr>
          <a:xfrm>
            <a:off x="12238270" y="6909356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2" r="23542"/>
          <a:stretch>
            <a:fillRect/>
          </a:stretch>
        </p:blipFill>
        <p:spPr/>
      </p:pic>
      <p:sp>
        <p:nvSpPr>
          <p:cNvPr id="37" name="Shape 1136"/>
          <p:cNvSpPr/>
          <p:nvPr/>
        </p:nvSpPr>
        <p:spPr>
          <a:xfrm>
            <a:off x="17517952" y="1609167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Bildplatzhalter 10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1" r="25431"/>
          <a:stretch>
            <a:fillRect/>
          </a:stretch>
        </p:blipFill>
        <p:spPr>
          <a:xfrm>
            <a:off x="12228513" y="1612900"/>
            <a:ext cx="5207000" cy="5207000"/>
          </a:xfrm>
        </p:spPr>
      </p:pic>
      <p:sp>
        <p:nvSpPr>
          <p:cNvPr id="35" name="Shape 1136"/>
          <p:cNvSpPr/>
          <p:nvPr/>
        </p:nvSpPr>
        <p:spPr>
          <a:xfrm>
            <a:off x="12224650" y="1609167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Bildplatzhalter 9"/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7" r="18707"/>
          <a:stretch>
            <a:fillRect/>
          </a:stretch>
        </p:blipFill>
        <p:spPr/>
      </p:pic>
      <p:sp>
        <p:nvSpPr>
          <p:cNvPr id="33" name="Shape 1136"/>
          <p:cNvSpPr/>
          <p:nvPr/>
        </p:nvSpPr>
        <p:spPr>
          <a:xfrm>
            <a:off x="6938748" y="1616075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>
            <a:fillRect/>
          </a:stretch>
        </p:blipFill>
        <p:spPr>
          <a:xfrm>
            <a:off x="1671638" y="1609725"/>
            <a:ext cx="5207000" cy="5207000"/>
          </a:xfrm>
        </p:spPr>
      </p:pic>
      <p:sp>
        <p:nvSpPr>
          <p:cNvPr id="31" name="Shape 1136"/>
          <p:cNvSpPr/>
          <p:nvPr/>
        </p:nvSpPr>
        <p:spPr>
          <a:xfrm>
            <a:off x="1671566" y="1612900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8" name="Shape 10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074" name="Shape 1074"/>
          <p:cNvSpPr/>
          <p:nvPr/>
        </p:nvSpPr>
        <p:spPr>
          <a:xfrm>
            <a:off x="17517952" y="6896100"/>
            <a:ext cx="5207001" cy="5207000"/>
          </a:xfrm>
          <a:prstGeom prst="rect">
            <a:avLst/>
          </a:prstGeom>
          <a:gradFill>
            <a:gsLst>
              <a:gs pos="0">
                <a:srgbClr val="21398F"/>
              </a:gs>
              <a:gs pos="100000">
                <a:srgbClr val="373737"/>
              </a:gs>
            </a:gsLst>
            <a:lin ang="329261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5" name="Shape 1075"/>
          <p:cNvSpPr/>
          <p:nvPr/>
        </p:nvSpPr>
        <p:spPr>
          <a:xfrm>
            <a:off x="1667276" y="6880225"/>
            <a:ext cx="10496553" cy="5207000"/>
          </a:xfrm>
          <a:prstGeom prst="rect">
            <a:avLst/>
          </a:prstGeom>
          <a:solidFill>
            <a:srgbClr val="2F31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6" name="Shape 1076"/>
          <p:cNvSpPr/>
          <p:nvPr/>
        </p:nvSpPr>
        <p:spPr>
          <a:xfrm>
            <a:off x="2250794" y="8354567"/>
            <a:ext cx="6756658" cy="126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Крупнейшие поставщики </a:t>
            </a:r>
          </a:p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автомобильной промышленности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78" name="Shape 1078"/>
          <p:cNvSpPr/>
          <p:nvPr/>
        </p:nvSpPr>
        <p:spPr>
          <a:xfrm>
            <a:off x="2334799" y="9912518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79" name="Shape 1079"/>
          <p:cNvSpPr/>
          <p:nvPr/>
        </p:nvSpPr>
        <p:spPr>
          <a:xfrm>
            <a:off x="18355995" y="9222524"/>
            <a:ext cx="353091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5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многие другие</a:t>
            </a:r>
            <a:endParaRPr lang="de-DE"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Shape 1136"/>
          <p:cNvSpPr/>
          <p:nvPr/>
        </p:nvSpPr>
        <p:spPr>
          <a:xfrm>
            <a:off x="1662884" y="5541767"/>
            <a:ext cx="5215753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 1136"/>
          <p:cNvSpPr/>
          <p:nvPr/>
        </p:nvSpPr>
        <p:spPr>
          <a:xfrm>
            <a:off x="6943724" y="5541767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hape 1137"/>
          <p:cNvSpPr/>
          <p:nvPr/>
        </p:nvSpPr>
        <p:spPr>
          <a:xfrm>
            <a:off x="1654135" y="5898705"/>
            <a:ext cx="520700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KSPG Automotive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Shape 1137"/>
          <p:cNvSpPr/>
          <p:nvPr/>
        </p:nvSpPr>
        <p:spPr>
          <a:xfrm>
            <a:off x="6946153" y="5884977"/>
            <a:ext cx="519452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MAHLE GmbH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Shape 1136"/>
          <p:cNvSpPr/>
          <p:nvPr/>
        </p:nvSpPr>
        <p:spPr>
          <a:xfrm>
            <a:off x="12228380" y="5524778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Shape 1137"/>
          <p:cNvSpPr/>
          <p:nvPr/>
        </p:nvSpPr>
        <p:spPr>
          <a:xfrm>
            <a:off x="12245811" y="5884977"/>
            <a:ext cx="518957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Voith GmbH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Shape 1136"/>
          <p:cNvSpPr/>
          <p:nvPr/>
        </p:nvSpPr>
        <p:spPr>
          <a:xfrm>
            <a:off x="17517929" y="5538034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Shape 1137"/>
          <p:cNvSpPr/>
          <p:nvPr/>
        </p:nvSpPr>
        <p:spPr>
          <a:xfrm>
            <a:off x="17524282" y="5906393"/>
            <a:ext cx="520065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ZF AG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Shape 1136"/>
          <p:cNvSpPr/>
          <p:nvPr/>
        </p:nvSpPr>
        <p:spPr>
          <a:xfrm>
            <a:off x="12245811" y="10824967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Shape 1137"/>
          <p:cNvSpPr/>
          <p:nvPr/>
        </p:nvSpPr>
        <p:spPr>
          <a:xfrm>
            <a:off x="12235923" y="11171002"/>
            <a:ext cx="519945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GETRAG B.V. &amp; Co. KG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17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8" name="Bildplatzhalter 7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>
            <a:fillRect/>
          </a:stretch>
        </p:blipFill>
        <p:spPr/>
      </p:pic>
      <p:pic>
        <p:nvPicPr>
          <p:cNvPr id="4" name="Bildplatzhalter 3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r="24889"/>
          <a:stretch>
            <a:fillRect/>
          </a:stretch>
        </p:blipFill>
        <p:spPr/>
      </p:pic>
      <p:pic>
        <p:nvPicPr>
          <p:cNvPr id="6" name="Bildplatzhalter 5"/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r="13875"/>
          <a:stretch>
            <a:fillRect/>
          </a:stretch>
        </p:blipFill>
        <p:spPr>
          <a:xfrm>
            <a:off x="12223750" y="1595438"/>
            <a:ext cx="5207000" cy="5207000"/>
          </a:xfrm>
        </p:spPr>
      </p:pic>
      <p:sp>
        <p:nvSpPr>
          <p:cNvPr id="33" name="Shape 1136"/>
          <p:cNvSpPr/>
          <p:nvPr/>
        </p:nvSpPr>
        <p:spPr>
          <a:xfrm>
            <a:off x="12223653" y="1612900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sp>
        <p:nvSpPr>
          <p:cNvPr id="32" name="Shape 1136"/>
          <p:cNvSpPr/>
          <p:nvPr/>
        </p:nvSpPr>
        <p:spPr>
          <a:xfrm>
            <a:off x="6943627" y="1609167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8" name="Shape 10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074" name="Shape 1074"/>
          <p:cNvSpPr/>
          <p:nvPr/>
        </p:nvSpPr>
        <p:spPr>
          <a:xfrm>
            <a:off x="17517952" y="6896100"/>
            <a:ext cx="5207001" cy="5207000"/>
          </a:xfrm>
          <a:prstGeom prst="rect">
            <a:avLst/>
          </a:prstGeom>
          <a:gradFill>
            <a:gsLst>
              <a:gs pos="0">
                <a:srgbClr val="21398F"/>
              </a:gs>
              <a:gs pos="100000">
                <a:srgbClr val="373737"/>
              </a:gs>
            </a:gsLst>
            <a:lin ang="329261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5" name="Shape 1075"/>
          <p:cNvSpPr/>
          <p:nvPr/>
        </p:nvSpPr>
        <p:spPr>
          <a:xfrm>
            <a:off x="1654174" y="6896100"/>
            <a:ext cx="10496553" cy="5207000"/>
          </a:xfrm>
          <a:prstGeom prst="rect">
            <a:avLst/>
          </a:prstGeom>
          <a:solidFill>
            <a:srgbClr val="2F31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6" name="Shape 1076"/>
          <p:cNvSpPr/>
          <p:nvPr/>
        </p:nvSpPr>
        <p:spPr>
          <a:xfrm>
            <a:off x="2250794" y="8907410"/>
            <a:ext cx="8218597" cy="71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FFFFF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Поставщики различных типов продукции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78" name="Shape 1078"/>
          <p:cNvSpPr/>
          <p:nvPr/>
        </p:nvSpPr>
        <p:spPr>
          <a:xfrm>
            <a:off x="2334799" y="9912518"/>
            <a:ext cx="5721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79" name="Shape 1079"/>
          <p:cNvSpPr/>
          <p:nvPr/>
        </p:nvSpPr>
        <p:spPr>
          <a:xfrm>
            <a:off x="18355995" y="9243940"/>
            <a:ext cx="3530912" cy="521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500" dirty="0">
                <a:latin typeface="Segoe UI" panose="020B0502040204020203" pitchFamily="34" charset="0"/>
                <a:cs typeface="Segoe UI" panose="020B0502040204020203" pitchFamily="34" charset="0"/>
              </a:rPr>
              <a:t>и многие другие</a:t>
            </a:r>
            <a:endParaRPr lang="de-DE"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Shape 1136"/>
          <p:cNvSpPr/>
          <p:nvPr/>
        </p:nvSpPr>
        <p:spPr>
          <a:xfrm>
            <a:off x="1654154" y="5541767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 1136"/>
          <p:cNvSpPr/>
          <p:nvPr/>
        </p:nvSpPr>
        <p:spPr>
          <a:xfrm>
            <a:off x="6943724" y="5541767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Shape 1137"/>
          <p:cNvSpPr/>
          <p:nvPr/>
        </p:nvSpPr>
        <p:spPr>
          <a:xfrm>
            <a:off x="6946152" y="5884977"/>
            <a:ext cx="5214625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RWE AG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Shape 1136"/>
          <p:cNvSpPr/>
          <p:nvPr/>
        </p:nvSpPr>
        <p:spPr>
          <a:xfrm>
            <a:off x="12238001" y="5538034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Shape 1137"/>
          <p:cNvSpPr/>
          <p:nvPr/>
        </p:nvSpPr>
        <p:spPr>
          <a:xfrm>
            <a:off x="12251435" y="5884977"/>
            <a:ext cx="518396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Siemens AG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Shape 1136"/>
          <p:cNvSpPr/>
          <p:nvPr/>
        </p:nvSpPr>
        <p:spPr>
          <a:xfrm>
            <a:off x="1654174" y="1612900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1137"/>
          <p:cNvSpPr/>
          <p:nvPr/>
        </p:nvSpPr>
        <p:spPr>
          <a:xfrm>
            <a:off x="1644101" y="5890601"/>
            <a:ext cx="5194322" cy="521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SMA Solar Technology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Shape 1136"/>
          <p:cNvSpPr/>
          <p:nvPr/>
        </p:nvSpPr>
        <p:spPr>
          <a:xfrm>
            <a:off x="17517929" y="1609167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Shape 1136"/>
          <p:cNvSpPr/>
          <p:nvPr/>
        </p:nvSpPr>
        <p:spPr>
          <a:xfrm>
            <a:off x="17517929" y="5538034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Shape 1137"/>
          <p:cNvSpPr/>
          <p:nvPr/>
        </p:nvSpPr>
        <p:spPr>
          <a:xfrm>
            <a:off x="17517931" y="5888107"/>
            <a:ext cx="520700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MAG-IAS GmbH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Shape 1136"/>
          <p:cNvSpPr/>
          <p:nvPr/>
        </p:nvSpPr>
        <p:spPr>
          <a:xfrm>
            <a:off x="12223385" y="6897998"/>
            <a:ext cx="5207000" cy="520700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 1136"/>
          <p:cNvSpPr/>
          <p:nvPr/>
        </p:nvSpPr>
        <p:spPr>
          <a:xfrm>
            <a:off x="12245811" y="10824967"/>
            <a:ext cx="5207002" cy="1278133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Shape 1137"/>
          <p:cNvSpPr/>
          <p:nvPr/>
        </p:nvSpPr>
        <p:spPr>
          <a:xfrm>
            <a:off x="12235923" y="11171002"/>
            <a:ext cx="520435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de-DE" sz="2500" dirty="0" err="1">
                <a:latin typeface="Segoe UI" panose="020B0502040204020203" pitchFamily="34" charset="0"/>
                <a:cs typeface="Segoe UI" panose="020B0502040204020203" pitchFamily="34" charset="0"/>
              </a:rPr>
              <a:t>Ebm</a:t>
            </a:r>
            <a:r>
              <a:rPr lang="de-DE" sz="2500" dirty="0">
                <a:latin typeface="Segoe UI" panose="020B0502040204020203" pitchFamily="34" charset="0"/>
                <a:cs typeface="Segoe UI" panose="020B0502040204020203" pitchFamily="34" charset="0"/>
              </a:rPr>
              <a:t>-papst GmbH</a:t>
            </a:r>
            <a:endParaRPr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6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9" r="18779"/>
          <a:stretch>
            <a:fillRect/>
          </a:stretch>
        </p:blipFill>
        <p:spPr>
          <a:xfrm>
            <a:off x="1257310" y="3932113"/>
            <a:ext cx="4939277" cy="4936191"/>
          </a:xfrm>
        </p:spPr>
      </p:pic>
      <p:sp>
        <p:nvSpPr>
          <p:cNvPr id="707" name="Shape 7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708" name="Shape 708"/>
          <p:cNvSpPr/>
          <p:nvPr/>
        </p:nvSpPr>
        <p:spPr>
          <a:xfrm>
            <a:off x="1565275" y="1721240"/>
            <a:ext cx="2027799" cy="70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300">
                <a:solidFill>
                  <a:srgbClr val="53585F"/>
                </a:solidFill>
                <a:latin typeface="San Francisco Display Light"/>
                <a:ea typeface="San Francisco Display Light"/>
                <a:cs typeface="San Francisco Display Light"/>
                <a:sym typeface="San Francisco Display Light"/>
              </a:defRPr>
            </a:pPr>
            <a:r>
              <a:rPr lang="ru-RU" sz="3600" dirty="0" smtClean="0">
                <a:solidFill>
                  <a:srgbClr val="3C3C3C"/>
                </a:solidFill>
                <a:latin typeface="Segoe UI" panose="020B0502040204020203" pitchFamily="34" charset="0"/>
                <a:ea typeface="San Francisco Display Bold"/>
                <a:cs typeface="Segoe UI" panose="020B0502040204020203" pitchFamily="34" charset="0"/>
                <a:sym typeface="San Francisco Display Light"/>
              </a:rPr>
              <a:t>Качество</a:t>
            </a:r>
            <a:endParaRPr dirty="0">
              <a:solidFill>
                <a:srgbClr val="3C3C3C"/>
              </a:solidFill>
              <a:latin typeface="Segoe UI" panose="020B0502040204020203" pitchFamily="34" charset="0"/>
              <a:ea typeface="San Francisco Display Bold"/>
              <a:cs typeface="Segoe UI" panose="020B0502040204020203" pitchFamily="34" charset="0"/>
              <a:sym typeface="San Francisco Display Bold"/>
            </a:endParaRPr>
          </a:p>
        </p:txBody>
      </p:sp>
      <p:sp>
        <p:nvSpPr>
          <p:cNvPr id="709" name="Shape 709"/>
          <p:cNvSpPr/>
          <p:nvPr/>
        </p:nvSpPr>
        <p:spPr>
          <a:xfrm>
            <a:off x="1649280" y="2605701"/>
            <a:ext cx="572128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6" name="Bildplatzhalter 15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r="13969"/>
          <a:stretch>
            <a:fillRect/>
          </a:stretch>
        </p:blipFill>
        <p:spPr>
          <a:xfrm>
            <a:off x="18604639" y="7889667"/>
            <a:ext cx="4789894" cy="4785803"/>
          </a:xfrm>
        </p:spPr>
      </p:pic>
      <p:pic>
        <p:nvPicPr>
          <p:cNvPr id="15" name="Bildplatzhalter 14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16638"/>
          <a:stretch>
            <a:fillRect/>
          </a:stretch>
        </p:blipFill>
        <p:spPr>
          <a:xfrm>
            <a:off x="18657660" y="397413"/>
            <a:ext cx="4888018" cy="4883842"/>
          </a:xfrm>
        </p:spPr>
      </p:pic>
      <p:pic>
        <p:nvPicPr>
          <p:cNvPr id="17" name="Bildplatzhalter 16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8" r="12468"/>
          <a:stretch>
            <a:fillRect/>
          </a:stretch>
        </p:blipFill>
        <p:spPr>
          <a:xfrm>
            <a:off x="12873082" y="4397510"/>
            <a:ext cx="4929148" cy="4924938"/>
          </a:xfrm>
        </p:spPr>
      </p:pic>
      <p:pic>
        <p:nvPicPr>
          <p:cNvPr id="18" name="Bildplatzhalter 17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r="16668"/>
          <a:stretch>
            <a:fillRect/>
          </a:stretch>
        </p:blipFill>
        <p:spPr>
          <a:xfrm>
            <a:off x="7091136" y="7773659"/>
            <a:ext cx="4893585" cy="4889404"/>
          </a:xfrm>
          <a:effectLst>
            <a:glow>
              <a:schemeClr val="tx2">
                <a:lumMod val="60000"/>
                <a:lumOff val="40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9" name="Bildplatzhalter 18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8" r="12468"/>
          <a:stretch>
            <a:fillRect/>
          </a:stretch>
        </p:blipFill>
        <p:spPr>
          <a:xfrm>
            <a:off x="7094032" y="600784"/>
            <a:ext cx="4937937" cy="4703030"/>
          </a:xfrm>
        </p:spPr>
      </p:pic>
      <p:sp>
        <p:nvSpPr>
          <p:cNvPr id="86" name="Shape 724"/>
          <p:cNvSpPr/>
          <p:nvPr/>
        </p:nvSpPr>
        <p:spPr>
          <a:xfrm>
            <a:off x="1565274" y="2784305"/>
            <a:ext cx="624559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ru-RU" sz="2500" dirty="0" smtClean="0">
                <a:solidFill>
                  <a:srgbClr val="21398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Основа успеха по всему миру</a:t>
            </a:r>
            <a:endParaRPr lang="en-US" sz="2500" dirty="0">
              <a:solidFill>
                <a:srgbClr val="21398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2" name="Shape 1136"/>
          <p:cNvSpPr/>
          <p:nvPr/>
        </p:nvSpPr>
        <p:spPr>
          <a:xfrm>
            <a:off x="18618842" y="7880140"/>
            <a:ext cx="4775691" cy="4753359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 1136"/>
          <p:cNvSpPr/>
          <p:nvPr/>
        </p:nvSpPr>
        <p:spPr>
          <a:xfrm>
            <a:off x="18604638" y="11655458"/>
            <a:ext cx="4775691" cy="1020012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Shape 1137"/>
          <p:cNvSpPr/>
          <p:nvPr/>
        </p:nvSpPr>
        <p:spPr>
          <a:xfrm>
            <a:off x="19134409" y="11575405"/>
            <a:ext cx="3716147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Отработанная система логистики</a:t>
            </a:r>
            <a:endParaRPr lang="de-DE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3" name="Shape 1136"/>
          <p:cNvSpPr/>
          <p:nvPr/>
        </p:nvSpPr>
        <p:spPr>
          <a:xfrm>
            <a:off x="18657660" y="506004"/>
            <a:ext cx="4888019" cy="471824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Shape 1136"/>
          <p:cNvSpPr/>
          <p:nvPr/>
        </p:nvSpPr>
        <p:spPr>
          <a:xfrm>
            <a:off x="12892770" y="4397510"/>
            <a:ext cx="4909460" cy="478583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Shape 1136"/>
          <p:cNvSpPr/>
          <p:nvPr/>
        </p:nvSpPr>
        <p:spPr>
          <a:xfrm>
            <a:off x="18657660" y="4280172"/>
            <a:ext cx="4888018" cy="994358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" name="Shape 1137"/>
          <p:cNvSpPr/>
          <p:nvPr/>
        </p:nvSpPr>
        <p:spPr>
          <a:xfrm>
            <a:off x="19243595" y="4292266"/>
            <a:ext cx="3716147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Веб портал для помощи в обслуживании</a:t>
            </a:r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Shape 1136"/>
          <p:cNvSpPr/>
          <p:nvPr/>
        </p:nvSpPr>
        <p:spPr>
          <a:xfrm>
            <a:off x="12868513" y="8368839"/>
            <a:ext cx="4928899" cy="953609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Shape 1137"/>
          <p:cNvSpPr/>
          <p:nvPr/>
        </p:nvSpPr>
        <p:spPr>
          <a:xfrm>
            <a:off x="12854313" y="8637550"/>
            <a:ext cx="4928896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ru-RU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Клиентоориентированный</a:t>
            </a: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сервис</a:t>
            </a:r>
            <a:endParaRPr lang="de-DE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Shape 1136"/>
          <p:cNvSpPr/>
          <p:nvPr/>
        </p:nvSpPr>
        <p:spPr>
          <a:xfrm>
            <a:off x="7129522" y="7773660"/>
            <a:ext cx="4855200" cy="4901810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Shape 1136"/>
          <p:cNvSpPr/>
          <p:nvPr/>
        </p:nvSpPr>
        <p:spPr>
          <a:xfrm>
            <a:off x="7164972" y="11505441"/>
            <a:ext cx="4819749" cy="1157622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" name="Shape 1137"/>
          <p:cNvSpPr/>
          <p:nvPr/>
        </p:nvSpPr>
        <p:spPr>
          <a:xfrm>
            <a:off x="7091137" y="11741604"/>
            <a:ext cx="4893584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Система менеджмента качества</a:t>
            </a:r>
            <a:endParaRPr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Shape 1136"/>
          <p:cNvSpPr/>
          <p:nvPr/>
        </p:nvSpPr>
        <p:spPr>
          <a:xfrm>
            <a:off x="7129522" y="506004"/>
            <a:ext cx="4940866" cy="4930257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" name="Shape 1136"/>
          <p:cNvSpPr/>
          <p:nvPr/>
        </p:nvSpPr>
        <p:spPr>
          <a:xfrm>
            <a:off x="7159929" y="4397510"/>
            <a:ext cx="3716149" cy="826734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" name="Shape 1137"/>
          <p:cNvSpPr/>
          <p:nvPr/>
        </p:nvSpPr>
        <p:spPr>
          <a:xfrm>
            <a:off x="7159931" y="4623779"/>
            <a:ext cx="482479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Высококачественные материалы</a:t>
            </a:r>
            <a:endParaRPr lang="de-DE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0" name="Shape 1136"/>
          <p:cNvSpPr/>
          <p:nvPr/>
        </p:nvSpPr>
        <p:spPr>
          <a:xfrm>
            <a:off x="1241464" y="3932114"/>
            <a:ext cx="4973892" cy="4573608"/>
          </a:xfrm>
          <a:prstGeom prst="rect">
            <a:avLst/>
          </a:prstGeom>
          <a:solidFill>
            <a:srgbClr val="35374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" name="Shape 1136"/>
          <p:cNvSpPr/>
          <p:nvPr/>
        </p:nvSpPr>
        <p:spPr>
          <a:xfrm>
            <a:off x="1238539" y="7880140"/>
            <a:ext cx="4958048" cy="1020456"/>
          </a:xfrm>
          <a:prstGeom prst="rect">
            <a:avLst/>
          </a:prstGeom>
          <a:solidFill>
            <a:srgbClr val="353740">
              <a:alpha val="8002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" name="Shape 1137"/>
          <p:cNvSpPr/>
          <p:nvPr/>
        </p:nvSpPr>
        <p:spPr>
          <a:xfrm>
            <a:off x="1238540" y="8084323"/>
            <a:ext cx="4837889" cy="504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solidFill>
                  <a:srgbClr val="FFFFF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lvl1pPr>
          </a:lstStyle>
          <a:p>
            <a:r>
              <a:rPr lang="ru-RU" sz="2400" dirty="0" smtClean="0">
                <a:solidFill>
                  <a:srgbClr val="FAFAF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Высочайший уровень технологий</a:t>
            </a:r>
            <a:endParaRPr sz="2400" dirty="0">
              <a:solidFill>
                <a:srgbClr val="FAFAF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Shape 1136"/>
          <p:cNvSpPr/>
          <p:nvPr/>
        </p:nvSpPr>
        <p:spPr>
          <a:xfrm rot="16200000">
            <a:off x="17720733" y="3573270"/>
            <a:ext cx="13089467" cy="237068"/>
          </a:xfrm>
          <a:prstGeom prst="rect">
            <a:avLst/>
          </a:prstGeom>
          <a:solidFill>
            <a:srgbClr val="2139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1293</Words>
  <Application>Microsoft Office PowerPoint</Application>
  <PresentationFormat>Произвольный</PresentationFormat>
  <Paragraphs>313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Arial</vt:lpstr>
      <vt:lpstr>et-line</vt:lpstr>
      <vt:lpstr>Gill Sans MT</vt:lpstr>
      <vt:lpstr>Helvetica Light</vt:lpstr>
      <vt:lpstr>Helvetica Neue</vt:lpstr>
      <vt:lpstr>Lucida Sans</vt:lpstr>
      <vt:lpstr>San Francisco Display Bold</vt:lpstr>
      <vt:lpstr>San Francisco Display Heavy</vt:lpstr>
      <vt:lpstr>San Francisco Display Light</vt:lpstr>
      <vt:lpstr>San Francisco Display Regular</vt:lpstr>
      <vt:lpstr>Segoe UI</vt:lpstr>
      <vt:lpstr>Wingdings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2017_04_05_Präsentation_Zippel_Hr_Miyao</dc:title>
  <cp:lastModifiedBy>Dmitrii Kulakov</cp:lastModifiedBy>
  <cp:revision>241</cp:revision>
  <cp:lastPrinted>2017-04-05T09:02:15Z</cp:lastPrinted>
  <dcterms:modified xsi:type="dcterms:W3CDTF">2020-02-01T15:33:39Z</dcterms:modified>
</cp:coreProperties>
</file>